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sldIdLst>
    <p:sldId id="256" r:id="rId2"/>
    <p:sldId id="295" r:id="rId3"/>
    <p:sldId id="288" r:id="rId4"/>
    <p:sldId id="290" r:id="rId5"/>
    <p:sldId id="291" r:id="rId6"/>
    <p:sldId id="292" r:id="rId7"/>
    <p:sldId id="293" r:id="rId8"/>
    <p:sldId id="294" r:id="rId9"/>
    <p:sldId id="258" r:id="rId10"/>
    <p:sldId id="259" r:id="rId11"/>
    <p:sldId id="260" r:id="rId12"/>
    <p:sldId id="342" r:id="rId13"/>
    <p:sldId id="265" r:id="rId14"/>
    <p:sldId id="296" r:id="rId15"/>
    <p:sldId id="297" r:id="rId16"/>
    <p:sldId id="298" r:id="rId17"/>
    <p:sldId id="299" r:id="rId18"/>
    <p:sldId id="300" r:id="rId19"/>
    <p:sldId id="301" r:id="rId20"/>
    <p:sldId id="302" r:id="rId21"/>
    <p:sldId id="317" r:id="rId22"/>
    <p:sldId id="318" r:id="rId23"/>
    <p:sldId id="303" r:id="rId24"/>
    <p:sldId id="304" r:id="rId25"/>
    <p:sldId id="305" r:id="rId26"/>
    <p:sldId id="306" r:id="rId27"/>
    <p:sldId id="307" r:id="rId28"/>
    <p:sldId id="308" r:id="rId29"/>
    <p:sldId id="309" r:id="rId30"/>
    <p:sldId id="310" r:id="rId31"/>
    <p:sldId id="343" r:id="rId32"/>
    <p:sldId id="266" r:id="rId33"/>
    <p:sldId id="272" r:id="rId34"/>
    <p:sldId id="273" r:id="rId35"/>
    <p:sldId id="274" r:id="rId36"/>
    <p:sldId id="275" r:id="rId37"/>
    <p:sldId id="276" r:id="rId38"/>
    <p:sldId id="278" r:id="rId39"/>
    <p:sldId id="279" r:id="rId40"/>
    <p:sldId id="333" r:id="rId41"/>
    <p:sldId id="321" r:id="rId42"/>
    <p:sldId id="327" r:id="rId43"/>
    <p:sldId id="329" r:id="rId44"/>
    <p:sldId id="330" r:id="rId45"/>
    <p:sldId id="338" r:id="rId46"/>
    <p:sldId id="334" r:id="rId47"/>
    <p:sldId id="335" r:id="rId48"/>
    <p:sldId id="336" r:id="rId49"/>
    <p:sldId id="337" r:id="rId50"/>
    <p:sldId id="325" r:id="rId51"/>
    <p:sldId id="287" r:id="rId52"/>
    <p:sldId id="346" r:id="rId53"/>
    <p:sldId id="326" r:id="rId54"/>
    <p:sldId id="341" r:id="rId55"/>
    <p:sldId id="322" r:id="rId56"/>
    <p:sldId id="345" r:id="rId57"/>
    <p:sldId id="283" r:id="rId58"/>
    <p:sldId id="344" r:id="rId59"/>
    <p:sldId id="339" r:id="rId6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sorterViewPr>
    <p:cViewPr>
      <p:scale>
        <a:sx n="100" d="100"/>
        <a:sy n="100" d="100"/>
      </p:scale>
      <p:origin x="0" y="-116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B2199-4683-4811-8560-7132EC18F34E}" type="datetimeFigureOut">
              <a:rPr lang="tr-TR" smtClean="0"/>
              <a:t>17.03.2023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58499-7699-48A8-9135-BFE3E218B453}" type="slidenum">
              <a:rPr lang="tr-TR" smtClean="0"/>
              <a:t>‹#›</a:t>
            </a:fld>
            <a:endParaRPr lang="tr-TR"/>
          </a:p>
        </p:txBody>
      </p:sp>
    </p:spTree>
    <p:extLst>
      <p:ext uri="{BB962C8B-B14F-4D97-AF65-F5344CB8AC3E}">
        <p14:creationId xmlns:p14="http://schemas.microsoft.com/office/powerpoint/2010/main" val="140226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5EB26F6-716F-49E2-AAA7-92D1BCCBCB76}"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172232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5659D9-02C5-4A66-BA36-F1258AA03E27}"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89528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28A214-3AA1-4286-B3D9-F4455C4CE68C}"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2368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84CC16-C1F4-419B-90CA-6439DDFDC0F3}"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78157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F1869AB-D15D-43CC-9DBE-B8FA29E13237}"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408827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8C1A33-0DD2-421C-95AA-954CB6E11CA6}" type="datetime1">
              <a:rPr lang="tr-TR" smtClean="0"/>
              <a:t>17.03.2023</a:t>
            </a:fld>
            <a:endParaRPr lang="tr-TR"/>
          </a:p>
        </p:txBody>
      </p:sp>
      <p:sp>
        <p:nvSpPr>
          <p:cNvPr id="6" name="Altbilgi Yer Tutucusu 5"/>
          <p:cNvSpPr>
            <a:spLocks noGrp="1"/>
          </p:cNvSpPr>
          <p:nvPr>
            <p:ph type="ftr" sz="quarter" idx="11"/>
          </p:nvPr>
        </p:nvSpPr>
        <p:spPr/>
        <p:txBody>
          <a:bodyPr/>
          <a:lstStyle/>
          <a:p>
            <a:r>
              <a:rPr lang="tr-TR" smtClean="0"/>
              <a:t>TRABZON ÜNİVERSİTESİ REKTÖRLÜĞÜ</a:t>
            </a:r>
            <a:endParaRPr lang="tr-TR"/>
          </a:p>
        </p:txBody>
      </p:sp>
      <p:sp>
        <p:nvSpPr>
          <p:cNvPr id="7" name="Slayt Numarası Yer Tutucusu 6"/>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48856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B62E729-B3AA-47F8-8521-3CE08582D199}" type="datetime1">
              <a:rPr lang="tr-TR" smtClean="0"/>
              <a:t>17.03.2023</a:t>
            </a:fld>
            <a:endParaRPr lang="tr-TR"/>
          </a:p>
        </p:txBody>
      </p:sp>
      <p:sp>
        <p:nvSpPr>
          <p:cNvPr id="8" name="Altbilgi Yer Tutucusu 7"/>
          <p:cNvSpPr>
            <a:spLocks noGrp="1"/>
          </p:cNvSpPr>
          <p:nvPr>
            <p:ph type="ftr" sz="quarter" idx="11"/>
          </p:nvPr>
        </p:nvSpPr>
        <p:spPr/>
        <p:txBody>
          <a:bodyPr/>
          <a:lstStyle/>
          <a:p>
            <a:r>
              <a:rPr lang="tr-TR" smtClean="0"/>
              <a:t>TRABZON ÜNİVERSİTESİ REKTÖRLÜĞÜ</a:t>
            </a:r>
            <a:endParaRPr lang="tr-TR"/>
          </a:p>
        </p:txBody>
      </p:sp>
      <p:sp>
        <p:nvSpPr>
          <p:cNvPr id="9" name="Slayt Numarası Yer Tutucusu 8"/>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77467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169D1B6-FE2C-4326-BEA2-0EEC3CC68C89}" type="datetime1">
              <a:rPr lang="tr-TR" smtClean="0"/>
              <a:t>17.03.2023</a:t>
            </a:fld>
            <a:endParaRPr lang="tr-TR"/>
          </a:p>
        </p:txBody>
      </p:sp>
      <p:sp>
        <p:nvSpPr>
          <p:cNvPr id="4" name="Altbilgi Yer Tutucusu 3"/>
          <p:cNvSpPr>
            <a:spLocks noGrp="1"/>
          </p:cNvSpPr>
          <p:nvPr>
            <p:ph type="ftr" sz="quarter" idx="11"/>
          </p:nvPr>
        </p:nvSpPr>
        <p:spPr/>
        <p:txBody>
          <a:bodyPr/>
          <a:lstStyle/>
          <a:p>
            <a:r>
              <a:rPr lang="tr-TR" smtClean="0"/>
              <a:t>TRABZON ÜNİVERSİTESİ REKTÖRLÜĞÜ</a:t>
            </a:r>
            <a:endParaRPr lang="tr-TR"/>
          </a:p>
        </p:txBody>
      </p:sp>
      <p:sp>
        <p:nvSpPr>
          <p:cNvPr id="5" name="Slayt Numarası Yer Tutucusu 4"/>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01400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890DBA-BE8E-4C52-9060-B2B43F40925E}" type="datetime1">
              <a:rPr lang="tr-TR" smtClean="0"/>
              <a:t>17.03.2023</a:t>
            </a:fld>
            <a:endParaRPr lang="tr-TR"/>
          </a:p>
        </p:txBody>
      </p:sp>
      <p:sp>
        <p:nvSpPr>
          <p:cNvPr id="3" name="Altbilgi Yer Tutucusu 2"/>
          <p:cNvSpPr>
            <a:spLocks noGrp="1"/>
          </p:cNvSpPr>
          <p:nvPr>
            <p:ph type="ftr" sz="quarter" idx="11"/>
          </p:nvPr>
        </p:nvSpPr>
        <p:spPr/>
        <p:txBody>
          <a:bodyPr/>
          <a:lstStyle/>
          <a:p>
            <a:r>
              <a:rPr lang="tr-TR" smtClean="0"/>
              <a:t>TRABZON ÜNİVERSİTESİ REKTÖRLÜĞÜ</a:t>
            </a:r>
            <a:endParaRPr lang="tr-TR"/>
          </a:p>
        </p:txBody>
      </p:sp>
      <p:sp>
        <p:nvSpPr>
          <p:cNvPr id="4" name="Slayt Numarası Yer Tutucusu 3"/>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22187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B00674D-1866-42FE-9C0B-42AAE0CB0920}" type="datetime1">
              <a:rPr lang="tr-TR" smtClean="0"/>
              <a:t>17.03.2023</a:t>
            </a:fld>
            <a:endParaRPr lang="tr-TR"/>
          </a:p>
        </p:txBody>
      </p:sp>
      <p:sp>
        <p:nvSpPr>
          <p:cNvPr id="6" name="Altbilgi Yer Tutucusu 5"/>
          <p:cNvSpPr>
            <a:spLocks noGrp="1"/>
          </p:cNvSpPr>
          <p:nvPr>
            <p:ph type="ftr" sz="quarter" idx="11"/>
          </p:nvPr>
        </p:nvSpPr>
        <p:spPr/>
        <p:txBody>
          <a:bodyPr/>
          <a:lstStyle/>
          <a:p>
            <a:r>
              <a:rPr lang="tr-TR" smtClean="0"/>
              <a:t>TRABZON ÜNİVERSİTESİ REKTÖRLÜĞÜ</a:t>
            </a:r>
            <a:endParaRPr lang="tr-TR"/>
          </a:p>
        </p:txBody>
      </p:sp>
      <p:sp>
        <p:nvSpPr>
          <p:cNvPr id="7" name="Slayt Numarası Yer Tutucusu 6"/>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397788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B7F6A0B-B316-4BD3-9FB2-0E2917357C70}" type="datetime1">
              <a:rPr lang="tr-TR" smtClean="0"/>
              <a:t>17.03.2023</a:t>
            </a:fld>
            <a:endParaRPr lang="tr-TR"/>
          </a:p>
        </p:txBody>
      </p:sp>
      <p:sp>
        <p:nvSpPr>
          <p:cNvPr id="6" name="Altbilgi Yer Tutucusu 5"/>
          <p:cNvSpPr>
            <a:spLocks noGrp="1"/>
          </p:cNvSpPr>
          <p:nvPr>
            <p:ph type="ftr" sz="quarter" idx="11"/>
          </p:nvPr>
        </p:nvSpPr>
        <p:spPr/>
        <p:txBody>
          <a:bodyPr/>
          <a:lstStyle/>
          <a:p>
            <a:r>
              <a:rPr lang="tr-TR" smtClean="0"/>
              <a:t>TRABZON ÜNİVERSİTESİ REKTÖRLÜĞÜ</a:t>
            </a:r>
            <a:endParaRPr lang="tr-TR"/>
          </a:p>
        </p:txBody>
      </p:sp>
      <p:sp>
        <p:nvSpPr>
          <p:cNvPr id="7" name="Slayt Numarası Yer Tutucusu 6"/>
          <p:cNvSpPr>
            <a:spLocks noGrp="1"/>
          </p:cNvSpPr>
          <p:nvPr>
            <p:ph type="sldNum" sz="quarter" idx="12"/>
          </p:nvPr>
        </p:nvSpPr>
        <p:spPr/>
        <p:txBody>
          <a:bodyPr/>
          <a:lstStyle/>
          <a:p>
            <a:fld id="{72F8B241-5C08-49B3-992C-2AA9301E2E28}" type="slidenum">
              <a:rPr lang="tr-TR" smtClean="0"/>
              <a:t>‹#›</a:t>
            </a:fld>
            <a:endParaRPr lang="tr-TR"/>
          </a:p>
        </p:txBody>
      </p:sp>
    </p:spTree>
    <p:extLst>
      <p:ext uri="{BB962C8B-B14F-4D97-AF65-F5344CB8AC3E}">
        <p14:creationId xmlns:p14="http://schemas.microsoft.com/office/powerpoint/2010/main" val="25153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4000" b="9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9CF02-8467-4331-877B-07C82E249920}" type="datetime1">
              <a:rPr lang="tr-TR" smtClean="0"/>
              <a:t>17.03.2023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TRABZON ÜNİVERSİTESİ REKTÖRLÜĞÜ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8B241-5C08-49B3-992C-2AA9301E2E28}" type="slidenum">
              <a:rPr lang="tr-TR" smtClean="0"/>
              <a:t>‹#›</a:t>
            </a:fld>
            <a:endParaRPr lang="tr-TR"/>
          </a:p>
        </p:txBody>
      </p:sp>
    </p:spTree>
    <p:extLst>
      <p:ext uri="{BB962C8B-B14F-4D97-AF65-F5344CB8AC3E}">
        <p14:creationId xmlns:p14="http://schemas.microsoft.com/office/powerpoint/2010/main" val="413028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ubys.trabzon.edu.tr/AIS/Instructor/ProgramDescriptionAndOutcome/Inde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yyc.yok.gov.tr/?pid=1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rabzon.edu.tr/Images/Uploads/YONERGELER/BOLOGNA%20E%C5%9EG%C3%9CD%C3%9CM%20KOM%C4%B0SYONU%20Y%C3%96NERGES%C4%B0.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urizm.trabzon.edu.tr/t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yyc.yok.gov.tr/?pid=4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tyyc.yok.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yyc.yok.gov.tr/?pid=1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bologna.yildiz.edu.tr/index.php?r=course/view&amp;id=750&amp;aid=133&amp;pid=183" TargetMode="External"/><Relationship Id="rId13" Type="http://schemas.openxmlformats.org/officeDocument/2006/relationships/hyperlink" Target="http://www.bologna.yildiz.edu.tr/index.php?r=course/view&amp;id=10188&amp;aid=133&amp;pid=183" TargetMode="External"/><Relationship Id="rId18" Type="http://schemas.openxmlformats.org/officeDocument/2006/relationships/hyperlink" Target="http://www.bologna.yildiz.edu.tr/index.php?r=course/view&amp;id=796&amp;aid=133&amp;pid=183" TargetMode="External"/><Relationship Id="rId26" Type="http://schemas.openxmlformats.org/officeDocument/2006/relationships/hyperlink" Target="http://www.bologna.yildiz.edu.tr/index.php?r=course/view&amp;id=3489&amp;aid=133&amp;pid=183" TargetMode="External"/><Relationship Id="rId3" Type="http://schemas.openxmlformats.org/officeDocument/2006/relationships/hyperlink" Target="http://www.bologna.yildiz.edu.tr/index.php?r=course/view&amp;id=680&amp;aid=133&amp;pid=183" TargetMode="External"/><Relationship Id="rId21" Type="http://schemas.openxmlformats.org/officeDocument/2006/relationships/hyperlink" Target="http://www.bologna.yildiz.edu.tr/index.php?r=course/view&amp;id=801&amp;aid=133&amp;pid=183" TargetMode="External"/><Relationship Id="rId7" Type="http://schemas.openxmlformats.org/officeDocument/2006/relationships/hyperlink" Target="http://www.bologna.yildiz.edu.tr/index.php?r=course/view&amp;id=10186&amp;aid=133&amp;pid=183" TargetMode="External"/><Relationship Id="rId12" Type="http://schemas.openxmlformats.org/officeDocument/2006/relationships/hyperlink" Target="http://www.bologna.yildiz.edu.tr/index.php?r=course/view&amp;id=9864&amp;aid=133&amp;pid=183" TargetMode="External"/><Relationship Id="rId17" Type="http://schemas.openxmlformats.org/officeDocument/2006/relationships/hyperlink" Target="http://www.bologna.yildiz.edu.tr/index.php?r=course/view&amp;id=793&amp;aid=133&amp;pid=183" TargetMode="External"/><Relationship Id="rId25" Type="http://schemas.openxmlformats.org/officeDocument/2006/relationships/hyperlink" Target="http://www.bologna.yildiz.edu.tr/index.php?r=course/view&amp;id=10189&amp;aid=133&amp;pid=183" TargetMode="External"/><Relationship Id="rId2" Type="http://schemas.openxmlformats.org/officeDocument/2006/relationships/hyperlink" Target="http://www.bologna.yildiz.edu.tr/index.php?r=course/view&amp;id=748&amp;aid=133&amp;pid=183" TargetMode="External"/><Relationship Id="rId16" Type="http://schemas.openxmlformats.org/officeDocument/2006/relationships/hyperlink" Target="http://www.bologna.yildiz.edu.tr/index.php?r=course/view&amp;id=786&amp;aid=133&amp;pid=183" TargetMode="External"/><Relationship Id="rId20" Type="http://schemas.openxmlformats.org/officeDocument/2006/relationships/hyperlink" Target="http://www.bologna.yildiz.edu.tr/index.php?r=course/view&amp;id=789&amp;aid=133&amp;pid=183" TargetMode="External"/><Relationship Id="rId1" Type="http://schemas.openxmlformats.org/officeDocument/2006/relationships/slideLayout" Target="../slideLayouts/slideLayout6.xml"/><Relationship Id="rId6" Type="http://schemas.openxmlformats.org/officeDocument/2006/relationships/hyperlink" Target="http://www.bologna.yildiz.edu.tr/index.php?r=course/view&amp;id=10185&amp;aid=133&amp;pid=183" TargetMode="External"/><Relationship Id="rId11" Type="http://schemas.openxmlformats.org/officeDocument/2006/relationships/hyperlink" Target="http://www.bologna.yildiz.edu.tr/index.php?r=course/view&amp;id=981&amp;aid=133&amp;pid=183" TargetMode="External"/><Relationship Id="rId24" Type="http://schemas.openxmlformats.org/officeDocument/2006/relationships/hyperlink" Target="http://www.bologna.yildiz.edu.tr/index.php?r=course/view&amp;id=5511&amp;aid=133&amp;pid=183" TargetMode="External"/><Relationship Id="rId5" Type="http://schemas.openxmlformats.org/officeDocument/2006/relationships/hyperlink" Target="http://www.bologna.yildiz.edu.tr/index.php?r=course/view&amp;id=10183&amp;aid=133&amp;pid=183" TargetMode="External"/><Relationship Id="rId15" Type="http://schemas.openxmlformats.org/officeDocument/2006/relationships/hyperlink" Target="http://www.bologna.yildiz.edu.tr/index.php?r=course/view&amp;id=782&amp;aid=133&amp;pid=183" TargetMode="External"/><Relationship Id="rId23" Type="http://schemas.openxmlformats.org/officeDocument/2006/relationships/hyperlink" Target="http://www.bologna.yildiz.edu.tr/index.php?r=course/view&amp;id=990&amp;aid=133&amp;pid=183" TargetMode="External"/><Relationship Id="rId10" Type="http://schemas.openxmlformats.org/officeDocument/2006/relationships/hyperlink" Target="http://www.bologna.yildiz.edu.tr/index.php?r=course/view&amp;id=788&amp;aid=133&amp;pid=183" TargetMode="External"/><Relationship Id="rId19" Type="http://schemas.openxmlformats.org/officeDocument/2006/relationships/hyperlink" Target="http://www.bologna.yildiz.edu.tr/index.php?r=course/view&amp;id=684&amp;aid=133&amp;pid=183" TargetMode="External"/><Relationship Id="rId4" Type="http://schemas.openxmlformats.org/officeDocument/2006/relationships/hyperlink" Target="http://www.bologna.yildiz.edu.tr/index.php?r=course/view&amp;id=9863&amp;aid=133&amp;pid=183" TargetMode="External"/><Relationship Id="rId9" Type="http://schemas.openxmlformats.org/officeDocument/2006/relationships/hyperlink" Target="http://www.bologna.yildiz.edu.tr/index.php?r=course/view&amp;id=765&amp;aid=133&amp;pid=183" TargetMode="External"/><Relationship Id="rId14" Type="http://schemas.openxmlformats.org/officeDocument/2006/relationships/hyperlink" Target="http://www.bologna.yildiz.edu.tr/index.php?r=course/view&amp;id=10187&amp;aid=133&amp;pid=183" TargetMode="External"/><Relationship Id="rId22" Type="http://schemas.openxmlformats.org/officeDocument/2006/relationships/hyperlink" Target="http://www.bologna.yildiz.edu.tr/index.php?r=course/view&amp;id=802&amp;aid=133&amp;pid=183"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61629" y="1034041"/>
            <a:ext cx="9816270" cy="3555049"/>
          </a:xfrm>
        </p:spPr>
        <p:txBody>
          <a:bodyPr>
            <a:noAutofit/>
          </a:bodyPr>
          <a:lstStyle/>
          <a:p>
            <a:pPr>
              <a:lnSpc>
                <a:spcPct val="150000"/>
              </a:lnSpc>
            </a:pPr>
            <a:r>
              <a:rPr lang="tr-TR" sz="4000" b="1" dirty="0" smtClean="0">
                <a:solidFill>
                  <a:srgbClr val="FF0000"/>
                </a:solidFill>
                <a:latin typeface="+mn-lt"/>
              </a:rPr>
              <a:t>T.C.</a:t>
            </a:r>
            <a:br>
              <a:rPr lang="tr-TR" sz="4000" b="1" dirty="0" smtClean="0">
                <a:solidFill>
                  <a:srgbClr val="FF0000"/>
                </a:solidFill>
                <a:latin typeface="+mn-lt"/>
              </a:rPr>
            </a:br>
            <a:r>
              <a:rPr lang="tr-TR" sz="4000" b="1" dirty="0" smtClean="0">
                <a:solidFill>
                  <a:srgbClr val="0000FF"/>
                </a:solidFill>
                <a:latin typeface="+mn-lt"/>
              </a:rPr>
              <a:t>TRABZON ÜNİVERSİTESİ</a:t>
            </a:r>
            <a:br>
              <a:rPr lang="tr-TR" sz="4000" b="1" dirty="0" smtClean="0">
                <a:solidFill>
                  <a:srgbClr val="0000FF"/>
                </a:solidFill>
                <a:latin typeface="+mn-lt"/>
              </a:rPr>
            </a:br>
            <a:r>
              <a:rPr lang="tr-TR" sz="4000" b="1" dirty="0" smtClean="0">
                <a:latin typeface="+mn-lt"/>
              </a:rPr>
              <a:t>Bologna Süreci Uyum Çalışmaları </a:t>
            </a:r>
            <a:br>
              <a:rPr lang="tr-TR" sz="4000" b="1" dirty="0" smtClean="0">
                <a:latin typeface="+mn-lt"/>
              </a:rPr>
            </a:br>
            <a:r>
              <a:rPr lang="tr-TR" sz="4000" b="1" dirty="0" smtClean="0">
                <a:latin typeface="+mn-lt"/>
              </a:rPr>
              <a:t>Program Bilgi Paketi ve Ders Bilgi Paketi Hazırlama İlkeleri Bilgilendirme Toplantısı</a:t>
            </a:r>
            <a:endParaRPr lang="tr-TR" sz="4000" b="1" dirty="0">
              <a:latin typeface="+mn-lt"/>
            </a:endParaRPr>
          </a:p>
        </p:txBody>
      </p:sp>
      <p:sp>
        <p:nvSpPr>
          <p:cNvPr id="3" name="Alt Başlık 2"/>
          <p:cNvSpPr>
            <a:spLocks noGrp="1"/>
          </p:cNvSpPr>
          <p:nvPr>
            <p:ph type="subTitle" idx="1"/>
          </p:nvPr>
        </p:nvSpPr>
        <p:spPr>
          <a:xfrm>
            <a:off x="1523999" y="5005585"/>
            <a:ext cx="9144000" cy="782053"/>
          </a:xfrm>
        </p:spPr>
        <p:txBody>
          <a:bodyPr>
            <a:normAutofit/>
          </a:bodyPr>
          <a:lstStyle/>
          <a:p>
            <a:r>
              <a:rPr lang="tr-TR" sz="2000" b="1" dirty="0" smtClean="0"/>
              <a:t>Prof. Dr. Atilla ÇİMER</a:t>
            </a:r>
          </a:p>
          <a:p>
            <a:r>
              <a:rPr lang="tr-TR" sz="1400" b="1" dirty="0" smtClean="0"/>
              <a:t>Rektör Yardımcısı</a:t>
            </a:r>
            <a:endParaRPr lang="tr-TR" sz="1400" b="1" dirty="0"/>
          </a:p>
        </p:txBody>
      </p:sp>
    </p:spTree>
    <p:extLst>
      <p:ext uri="{BB962C8B-B14F-4D97-AF65-F5344CB8AC3E}">
        <p14:creationId xmlns:p14="http://schemas.microsoft.com/office/powerpoint/2010/main" val="1291708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4" y="145280"/>
            <a:ext cx="10399602" cy="1008402"/>
          </a:xfrm>
        </p:spPr>
        <p:txBody>
          <a:bodyPr>
            <a:normAutofit/>
          </a:bodyPr>
          <a:lstStyle/>
          <a:p>
            <a:pPr lvl="0" algn="ctr"/>
            <a:r>
              <a:rPr lang="tr-TR" sz="3200" b="1" dirty="0" smtClean="0">
                <a:solidFill>
                  <a:srgbClr val="0000FF"/>
                </a:solidFill>
                <a:latin typeface="+mn-lt"/>
              </a:rPr>
              <a:t>Trabzon Üniversitesi Bologna Uyum Süreci Çalışmaları Genel İlkeleri</a:t>
            </a:r>
            <a:endParaRPr lang="tr-TR" sz="3200" dirty="0">
              <a:solidFill>
                <a:srgbClr val="0000FF"/>
              </a:solidFill>
              <a:latin typeface="+mn-lt"/>
            </a:endParaRPr>
          </a:p>
        </p:txBody>
      </p:sp>
      <p:sp>
        <p:nvSpPr>
          <p:cNvPr id="3" name="İçerik Yer Tutucusu 2"/>
          <p:cNvSpPr>
            <a:spLocks noGrp="1"/>
          </p:cNvSpPr>
          <p:nvPr>
            <p:ph idx="1"/>
          </p:nvPr>
        </p:nvSpPr>
        <p:spPr>
          <a:xfrm>
            <a:off x="546932" y="1435693"/>
            <a:ext cx="11220628" cy="4700187"/>
          </a:xfrm>
        </p:spPr>
        <p:txBody>
          <a:bodyPr>
            <a:normAutofit/>
          </a:bodyPr>
          <a:lstStyle/>
          <a:p>
            <a:pPr marL="360000" lvl="1" indent="-360000">
              <a:lnSpc>
                <a:spcPct val="120000"/>
              </a:lnSpc>
              <a:spcBef>
                <a:spcPts val="0"/>
              </a:spcBef>
              <a:spcAft>
                <a:spcPts val="400"/>
              </a:spcAft>
            </a:pPr>
            <a:r>
              <a:rPr lang="tr-TR" sz="2800" dirty="0" smtClean="0"/>
              <a:t>Her </a:t>
            </a:r>
            <a:r>
              <a:rPr lang="tr-TR" sz="2800" dirty="0"/>
              <a:t>dönemin başında, dersin sorumlu öğretim elamanı tarafından, </a:t>
            </a:r>
            <a:r>
              <a:rPr lang="tr-TR" sz="2800" b="1" dirty="0">
                <a:solidFill>
                  <a:srgbClr val="FF0000"/>
                </a:solidFill>
              </a:rPr>
              <a:t>akademik takvim </a:t>
            </a:r>
            <a:r>
              <a:rPr lang="tr-TR" sz="2800" dirty="0"/>
              <a:t>ve diğer hususlar dikkate alınarak, ders bilgi paketlerinde gerekli </a:t>
            </a:r>
            <a:r>
              <a:rPr lang="tr-TR" sz="2800" b="1" dirty="0">
                <a:solidFill>
                  <a:srgbClr val="FF0000"/>
                </a:solidFill>
              </a:rPr>
              <a:t>güncellemeler ve düzenlemeler </a:t>
            </a:r>
            <a:r>
              <a:rPr lang="tr-TR" sz="2800" dirty="0"/>
              <a:t>yapılır.</a:t>
            </a:r>
          </a:p>
          <a:p>
            <a:pPr marL="360000" lvl="1" indent="-360000">
              <a:lnSpc>
                <a:spcPct val="120000"/>
              </a:lnSpc>
              <a:spcBef>
                <a:spcPts val="0"/>
              </a:spcBef>
              <a:spcAft>
                <a:spcPts val="400"/>
              </a:spcAft>
            </a:pPr>
            <a:endParaRPr lang="tr-TR" sz="2800" dirty="0" smtClean="0"/>
          </a:p>
          <a:p>
            <a:pPr marL="360000" lvl="1" indent="-360000">
              <a:lnSpc>
                <a:spcPct val="120000"/>
              </a:lnSpc>
              <a:spcBef>
                <a:spcPts val="0"/>
              </a:spcBef>
              <a:spcAft>
                <a:spcPts val="400"/>
              </a:spcAft>
            </a:pPr>
            <a:r>
              <a:rPr lang="tr-TR" sz="2800" dirty="0" smtClean="0">
                <a:solidFill>
                  <a:srgbClr val="FF0000"/>
                </a:solidFill>
              </a:rPr>
              <a:t>Derslerin</a:t>
            </a:r>
            <a:r>
              <a:rPr lang="tr-TR" sz="2800" dirty="0" smtClean="0"/>
              <a:t>, </a:t>
            </a:r>
            <a:r>
              <a:rPr lang="tr-TR" sz="2800" dirty="0"/>
              <a:t>Bologna Sürecine uygun ve program çıktılarını karşılayacak hale getirilmesinden </a:t>
            </a:r>
            <a:r>
              <a:rPr lang="tr-TR" sz="2800" b="1" dirty="0">
                <a:solidFill>
                  <a:srgbClr val="FF0000"/>
                </a:solidFill>
              </a:rPr>
              <a:t>bölüm başkanları ve ilgili öğretim elamanları </a:t>
            </a:r>
            <a:r>
              <a:rPr lang="tr-TR" sz="2800" dirty="0">
                <a:solidFill>
                  <a:srgbClr val="0000FF"/>
                </a:solidFill>
              </a:rPr>
              <a:t>sorumludur</a:t>
            </a:r>
            <a:r>
              <a:rPr lang="tr-TR" sz="2800" dirty="0"/>
              <a:t>.</a:t>
            </a:r>
          </a:p>
          <a:p>
            <a:pPr marL="360000" lvl="1" indent="-360000">
              <a:lnSpc>
                <a:spcPct val="120000"/>
              </a:lnSpc>
              <a:spcBef>
                <a:spcPts val="0"/>
              </a:spcBef>
              <a:spcAft>
                <a:spcPts val="400"/>
              </a:spcAft>
            </a:pPr>
            <a:endParaRPr lang="tr-TR" sz="2800"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8AC39A12-FBF3-433C-AFC1-63948E5FB8CF}"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10</a:t>
            </a:fld>
            <a:endParaRPr lang="tr-TR"/>
          </a:p>
        </p:txBody>
      </p:sp>
    </p:spTree>
    <p:extLst>
      <p:ext uri="{BB962C8B-B14F-4D97-AF65-F5344CB8AC3E}">
        <p14:creationId xmlns:p14="http://schemas.microsoft.com/office/powerpoint/2010/main" val="191952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4" y="145280"/>
            <a:ext cx="10409228" cy="1008402"/>
          </a:xfrm>
        </p:spPr>
        <p:txBody>
          <a:bodyPr>
            <a:normAutofit/>
          </a:bodyPr>
          <a:lstStyle/>
          <a:p>
            <a:pPr lvl="0" algn="ctr"/>
            <a:r>
              <a:rPr lang="tr-TR" sz="3200" b="1" dirty="0" smtClean="0">
                <a:solidFill>
                  <a:srgbClr val="0000FF"/>
                </a:solidFill>
                <a:latin typeface="+mn-lt"/>
              </a:rPr>
              <a:t>Trabzon Üniversitesi Bologna Uyum Süreci Çalışmaları Genel İlkeleri</a:t>
            </a:r>
            <a:endParaRPr lang="tr-TR" sz="3200" dirty="0">
              <a:solidFill>
                <a:srgbClr val="0000FF"/>
              </a:solidFill>
              <a:latin typeface="+mn-lt"/>
            </a:endParaRPr>
          </a:p>
        </p:txBody>
      </p:sp>
      <p:sp>
        <p:nvSpPr>
          <p:cNvPr id="3" name="İçerik Yer Tutucusu 2"/>
          <p:cNvSpPr>
            <a:spLocks noGrp="1"/>
          </p:cNvSpPr>
          <p:nvPr>
            <p:ph idx="1"/>
          </p:nvPr>
        </p:nvSpPr>
        <p:spPr>
          <a:xfrm>
            <a:off x="461474" y="1384419"/>
            <a:ext cx="11494092" cy="4971931"/>
          </a:xfrm>
        </p:spPr>
        <p:txBody>
          <a:bodyPr>
            <a:normAutofit fontScale="92500" lnSpcReduction="10000"/>
          </a:bodyPr>
          <a:lstStyle/>
          <a:p>
            <a:pPr marL="360000" lvl="1" indent="-360000">
              <a:lnSpc>
                <a:spcPct val="100000"/>
              </a:lnSpc>
              <a:spcBef>
                <a:spcPts val="0"/>
              </a:spcBef>
              <a:spcAft>
                <a:spcPts val="400"/>
              </a:spcAft>
            </a:pPr>
            <a:r>
              <a:rPr lang="tr-TR" dirty="0"/>
              <a:t>Bologna bilgi </a:t>
            </a:r>
            <a:r>
              <a:rPr lang="tr-TR" dirty="0" smtClean="0"/>
              <a:t>paketleri, Üniversitemiz bünyesinde yürütülen tüm ön lisans, lisans ve lisansüstü (tezsiz  ve tezli yüksek lisans ile  doktora) </a:t>
            </a:r>
            <a:r>
              <a:rPr lang="tr-TR" b="1" dirty="0" smtClean="0">
                <a:solidFill>
                  <a:srgbClr val="FF0000"/>
                </a:solidFill>
              </a:rPr>
              <a:t>aktif programları </a:t>
            </a:r>
            <a:r>
              <a:rPr lang="tr-TR" dirty="0" smtClean="0"/>
              <a:t>için hazırlanır. </a:t>
            </a:r>
          </a:p>
          <a:p>
            <a:pPr marL="360000" lvl="1" indent="-360000">
              <a:lnSpc>
                <a:spcPct val="100000"/>
              </a:lnSpc>
              <a:spcBef>
                <a:spcPts val="0"/>
              </a:spcBef>
              <a:spcAft>
                <a:spcPts val="400"/>
              </a:spcAft>
            </a:pPr>
            <a:endParaRPr lang="tr-TR" b="1" dirty="0" smtClean="0"/>
          </a:p>
          <a:p>
            <a:pPr marL="360000" lvl="1" indent="-360000">
              <a:lnSpc>
                <a:spcPct val="100000"/>
              </a:lnSpc>
              <a:spcBef>
                <a:spcPts val="0"/>
              </a:spcBef>
              <a:spcAft>
                <a:spcPts val="400"/>
              </a:spcAft>
            </a:pPr>
            <a:r>
              <a:rPr lang="tr-TR" b="1" dirty="0" smtClean="0">
                <a:solidFill>
                  <a:srgbClr val="FF0000"/>
                </a:solidFill>
              </a:rPr>
              <a:t>İkinci </a:t>
            </a:r>
            <a:r>
              <a:rPr lang="tr-TR" b="1" dirty="0">
                <a:solidFill>
                  <a:srgbClr val="FF0000"/>
                </a:solidFill>
              </a:rPr>
              <a:t>öğretim programı </a:t>
            </a:r>
            <a:r>
              <a:rPr lang="tr-TR" b="1" dirty="0"/>
              <a:t>olan bölümler içinde ayrıca bilgi paketi hazırlanır. </a:t>
            </a:r>
            <a:endParaRPr lang="tr-TR" b="1" dirty="0" smtClean="0"/>
          </a:p>
          <a:p>
            <a:pPr marL="360000" lvl="1" indent="-360000">
              <a:lnSpc>
                <a:spcPct val="100000"/>
              </a:lnSpc>
              <a:spcBef>
                <a:spcPts val="0"/>
              </a:spcBef>
              <a:spcAft>
                <a:spcPts val="400"/>
              </a:spcAft>
            </a:pPr>
            <a:endParaRPr lang="tr-TR" dirty="0" smtClean="0"/>
          </a:p>
          <a:p>
            <a:pPr marL="360000" lvl="1" indent="-360000">
              <a:lnSpc>
                <a:spcPct val="100000"/>
              </a:lnSpc>
              <a:spcBef>
                <a:spcPts val="0"/>
              </a:spcBef>
              <a:spcAft>
                <a:spcPts val="400"/>
              </a:spcAft>
            </a:pPr>
            <a:r>
              <a:rPr lang="tr-TR" dirty="0" smtClean="0"/>
              <a:t>Mevcut durumda kapanmış</a:t>
            </a:r>
            <a:r>
              <a:rPr lang="tr-TR" dirty="0"/>
              <a:t>, </a:t>
            </a:r>
            <a:r>
              <a:rPr lang="tr-TR" dirty="0" smtClean="0"/>
              <a:t>öğrenci almayan ve öğrencisi bulunmayan bölümler/programlar </a:t>
            </a:r>
            <a:r>
              <a:rPr lang="tr-TR" dirty="0"/>
              <a:t>için </a:t>
            </a:r>
            <a:r>
              <a:rPr lang="tr-TR" b="1" dirty="0">
                <a:solidFill>
                  <a:srgbClr val="FF0000"/>
                </a:solidFill>
              </a:rPr>
              <a:t>bilgi paketi hazırlanmaz</a:t>
            </a:r>
            <a:r>
              <a:rPr lang="tr-TR" dirty="0" smtClean="0"/>
              <a:t>. Ancak, geçmiş yıllardaki mezunlar için ders içerikleri hazır bulundurulur.</a:t>
            </a:r>
            <a:endParaRPr lang="tr-TR" dirty="0"/>
          </a:p>
          <a:p>
            <a:pPr marL="360000" lvl="1" indent="-360000">
              <a:lnSpc>
                <a:spcPct val="100000"/>
              </a:lnSpc>
              <a:spcBef>
                <a:spcPts val="0"/>
              </a:spcBef>
              <a:spcAft>
                <a:spcPts val="400"/>
              </a:spcAft>
            </a:pPr>
            <a:endParaRPr lang="tr-TR" dirty="0" smtClean="0"/>
          </a:p>
          <a:p>
            <a:pPr marL="360000" lvl="1" indent="-360000">
              <a:lnSpc>
                <a:spcPct val="100000"/>
              </a:lnSpc>
              <a:spcBef>
                <a:spcPts val="0"/>
              </a:spcBef>
              <a:spcAft>
                <a:spcPts val="400"/>
              </a:spcAft>
            </a:pPr>
            <a:r>
              <a:rPr lang="tr-TR" dirty="0" smtClean="0"/>
              <a:t>Sistemde </a:t>
            </a:r>
            <a:r>
              <a:rPr lang="tr-TR" dirty="0"/>
              <a:t>görülen </a:t>
            </a:r>
            <a:r>
              <a:rPr lang="tr-TR" b="1" dirty="0">
                <a:solidFill>
                  <a:srgbClr val="FF0000"/>
                </a:solidFill>
              </a:rPr>
              <a:t>tüm derslerin bilgi paketlerinin doldurulması </a:t>
            </a:r>
            <a:r>
              <a:rPr lang="tr-TR" dirty="0"/>
              <a:t>gerekmektedir.</a:t>
            </a:r>
          </a:p>
          <a:p>
            <a:pPr marL="360000" lvl="1" indent="-360000">
              <a:lnSpc>
                <a:spcPct val="100000"/>
              </a:lnSpc>
              <a:spcBef>
                <a:spcPts val="0"/>
              </a:spcBef>
              <a:spcAft>
                <a:spcPts val="400"/>
              </a:spcAft>
            </a:pPr>
            <a:endParaRPr lang="tr-TR" dirty="0" smtClean="0"/>
          </a:p>
          <a:p>
            <a:pPr marL="360000" lvl="1" indent="-360000">
              <a:lnSpc>
                <a:spcPct val="100000"/>
              </a:lnSpc>
              <a:spcBef>
                <a:spcPts val="0"/>
              </a:spcBef>
              <a:spcAft>
                <a:spcPts val="400"/>
              </a:spcAft>
            </a:pPr>
            <a:r>
              <a:rPr lang="tr-TR" b="1" dirty="0" smtClean="0">
                <a:solidFill>
                  <a:srgbClr val="FF0000"/>
                </a:solidFill>
              </a:rPr>
              <a:t>Yeni </a:t>
            </a:r>
            <a:r>
              <a:rPr lang="tr-TR" b="1" dirty="0">
                <a:solidFill>
                  <a:srgbClr val="FF0000"/>
                </a:solidFill>
              </a:rPr>
              <a:t>açılan bölümler </a:t>
            </a:r>
            <a:r>
              <a:rPr lang="tr-TR" dirty="0"/>
              <a:t>var olan sınıfları için bilgi girişi yapar ve </a:t>
            </a:r>
            <a:r>
              <a:rPr lang="tr-TR" dirty="0" smtClean="0"/>
              <a:t>takip eden sınıflar </a:t>
            </a:r>
            <a:r>
              <a:rPr lang="tr-TR" dirty="0"/>
              <a:t>aktif hale geldikçe bilgi girişi yapılır</a:t>
            </a:r>
            <a:r>
              <a:rPr lang="tr-TR" dirty="0" smtClean="0"/>
              <a:t>.</a:t>
            </a:r>
          </a:p>
          <a:p>
            <a:pPr marL="360000" lvl="1" indent="-360000">
              <a:lnSpc>
                <a:spcPct val="100000"/>
              </a:lnSpc>
              <a:spcBef>
                <a:spcPts val="0"/>
              </a:spcBef>
              <a:spcAft>
                <a:spcPts val="400"/>
              </a:spcAft>
            </a:pPr>
            <a:endParaRPr lang="tr-TR" dirty="0" smtClean="0"/>
          </a:p>
          <a:p>
            <a:pPr marL="360000" lvl="1" indent="-360000">
              <a:lnSpc>
                <a:spcPct val="100000"/>
              </a:lnSpc>
              <a:spcBef>
                <a:spcPts val="0"/>
              </a:spcBef>
              <a:spcAft>
                <a:spcPts val="400"/>
              </a:spcAft>
            </a:pPr>
            <a:r>
              <a:rPr lang="tr-TR" dirty="0" smtClean="0"/>
              <a:t>Her bölüm için tüm uygulamalar </a:t>
            </a:r>
            <a:r>
              <a:rPr lang="tr-TR" b="1" dirty="0" smtClean="0">
                <a:solidFill>
                  <a:srgbClr val="FF0000"/>
                </a:solidFill>
              </a:rPr>
              <a:t>Türkçe ve İngilizce </a:t>
            </a:r>
            <a:r>
              <a:rPr lang="tr-TR" dirty="0" smtClean="0"/>
              <a:t>olarak yapılmalıdır.</a:t>
            </a: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7A236688-1C91-451D-BCD1-A85079EEE86D}"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11</a:t>
            </a:fld>
            <a:endParaRPr lang="tr-TR"/>
          </a:p>
        </p:txBody>
      </p:sp>
      <p:sp>
        <p:nvSpPr>
          <p:cNvPr id="4" name="Akış Çizelgesi: Toplam Birleşimi 3"/>
          <p:cNvSpPr/>
          <p:nvPr/>
        </p:nvSpPr>
        <p:spPr>
          <a:xfrm>
            <a:off x="11613735" y="6443529"/>
            <a:ext cx="311565" cy="28886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786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025495" y="134390"/>
            <a:ext cx="11015529" cy="463816"/>
          </a:xfrm>
        </p:spPr>
        <p:txBody>
          <a:bodyPr>
            <a:normAutofit fontScale="90000"/>
          </a:bodyPr>
          <a:lstStyle/>
          <a:p>
            <a:pPr algn="ctr"/>
            <a:r>
              <a:rPr lang="tr-TR" b="1" dirty="0">
                <a:solidFill>
                  <a:srgbClr val="0000FF"/>
                </a:solidFill>
                <a:latin typeface="+mn-lt"/>
              </a:rPr>
              <a:t>PROGRAM TANIMLARI</a:t>
            </a:r>
            <a:endParaRPr lang="tr-TR" dirty="0">
              <a:latin typeface="+mn-lt"/>
            </a:endParaRPr>
          </a:p>
        </p:txBody>
      </p:sp>
      <p:sp>
        <p:nvSpPr>
          <p:cNvPr id="4" name="Veri Yer Tutucusu 3"/>
          <p:cNvSpPr>
            <a:spLocks noGrp="1"/>
          </p:cNvSpPr>
          <p:nvPr>
            <p:ph type="dt" sz="half" idx="10"/>
          </p:nvPr>
        </p:nvSpPr>
        <p:spPr/>
        <p:txBody>
          <a:bodyPr/>
          <a:lstStyle/>
          <a:p>
            <a:fld id="{A984CC16-C1F4-419B-90CA-6439DDFDC0F3}"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12</a:t>
            </a:fld>
            <a:endParaRPr lang="tr-T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33" y="877865"/>
            <a:ext cx="11391676" cy="5478485"/>
          </a:xfrm>
          <a:prstGeom prst="rect">
            <a:avLst/>
          </a:prstGeom>
        </p:spPr>
      </p:pic>
    </p:spTree>
    <p:extLst>
      <p:ext uri="{BB962C8B-B14F-4D97-AF65-F5344CB8AC3E}">
        <p14:creationId xmlns:p14="http://schemas.microsoft.com/office/powerpoint/2010/main" val="3424538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5494" y="145278"/>
            <a:ext cx="10767701" cy="632389"/>
          </a:xfrm>
        </p:spPr>
        <p:txBody>
          <a:bodyPr>
            <a:noAutofit/>
          </a:bodyPr>
          <a:lstStyle/>
          <a:p>
            <a:pPr lvl="0" algn="ctr"/>
            <a:r>
              <a:rPr lang="tr-TR" sz="3200" b="1" dirty="0">
                <a:solidFill>
                  <a:srgbClr val="0000FF"/>
                </a:solidFill>
                <a:latin typeface="+mn-lt"/>
              </a:rPr>
              <a:t>PROGRAM TANIMLARI</a:t>
            </a:r>
            <a:endParaRPr lang="tr-TR" sz="3200" dirty="0">
              <a:solidFill>
                <a:srgbClr val="0000FF"/>
              </a:solidFill>
              <a:latin typeface="+mn-lt"/>
            </a:endParaRPr>
          </a:p>
        </p:txBody>
      </p:sp>
      <p:sp>
        <p:nvSpPr>
          <p:cNvPr id="3" name="İçerik Yer Tutucusu 2"/>
          <p:cNvSpPr>
            <a:spLocks noGrp="1"/>
          </p:cNvSpPr>
          <p:nvPr>
            <p:ph idx="1"/>
          </p:nvPr>
        </p:nvSpPr>
        <p:spPr>
          <a:xfrm>
            <a:off x="512749" y="905854"/>
            <a:ext cx="11162696" cy="5460764"/>
          </a:xfrm>
        </p:spPr>
        <p:txBody>
          <a:bodyPr>
            <a:normAutofit fontScale="55000" lnSpcReduction="20000"/>
          </a:bodyPr>
          <a:lstStyle/>
          <a:p>
            <a:pPr marL="360000" lvl="0" indent="-360000">
              <a:lnSpc>
                <a:spcPct val="120000"/>
              </a:lnSpc>
              <a:spcBef>
                <a:spcPts val="0"/>
              </a:spcBef>
              <a:spcAft>
                <a:spcPts val="400"/>
              </a:spcAft>
            </a:pPr>
            <a:r>
              <a:rPr lang="tr-TR" b="1" u="sng" dirty="0" smtClean="0">
                <a:solidFill>
                  <a:srgbClr val="FF0000"/>
                </a:solidFill>
                <a:hlinkClick r:id="rId2"/>
              </a:rPr>
              <a:t>https://ubys.trabzon.edu.tr/AIS/Instructor/ProgramDescriptionAndOutcome/Index</a:t>
            </a:r>
            <a:r>
              <a:rPr lang="tr-TR" b="1" u="sng" dirty="0" smtClean="0">
                <a:solidFill>
                  <a:srgbClr val="FF0000"/>
                </a:solidFill>
              </a:rPr>
              <a:t> adresinden giriş yaparak </a:t>
            </a:r>
            <a:r>
              <a:rPr lang="tr-TR" b="1" dirty="0" smtClean="0"/>
              <a:t>aşağıda gösterilen başlıklar altındaki her bir kısmın Türkçe ve İngilizce olarak uygun bir şekilde doğru ve gerçekçi bilgi ve verilerle </a:t>
            </a:r>
            <a:r>
              <a:rPr lang="tr-TR" dirty="0" smtClean="0"/>
              <a:t>doldurulması</a:t>
            </a:r>
            <a:r>
              <a:rPr lang="tr-TR" b="1" dirty="0" smtClean="0"/>
              <a:t>,</a:t>
            </a:r>
            <a:endParaRPr lang="tr-TR" b="1" u="sng" dirty="0" smtClean="0">
              <a:solidFill>
                <a:srgbClr val="FF0000"/>
              </a:solidFill>
            </a:endParaRPr>
          </a:p>
          <a:p>
            <a:pPr marL="360000" lvl="0" indent="-360000">
              <a:lnSpc>
                <a:spcPct val="120000"/>
              </a:lnSpc>
              <a:spcBef>
                <a:spcPts val="0"/>
              </a:spcBef>
              <a:spcAft>
                <a:spcPts val="400"/>
              </a:spcAft>
            </a:pPr>
            <a:r>
              <a:rPr lang="tr-TR" b="1" u="sng" dirty="0" smtClean="0">
                <a:solidFill>
                  <a:srgbClr val="FF0000"/>
                </a:solidFill>
              </a:rPr>
              <a:t>PROGRAM TANIMLARI, </a:t>
            </a:r>
          </a:p>
          <a:p>
            <a:pPr marL="360000" lvl="0" indent="-360000">
              <a:lnSpc>
                <a:spcPct val="120000"/>
              </a:lnSpc>
              <a:spcBef>
                <a:spcPts val="0"/>
              </a:spcBef>
              <a:spcAft>
                <a:spcPts val="400"/>
              </a:spcAft>
            </a:pPr>
            <a:r>
              <a:rPr lang="tr-TR" b="1" i="1" dirty="0" smtClean="0"/>
              <a:t>Kuruluş/</a:t>
            </a:r>
            <a:r>
              <a:rPr lang="tr-TR" b="1" i="1" dirty="0" err="1" smtClean="0"/>
              <a:t>History</a:t>
            </a:r>
            <a:r>
              <a:rPr lang="tr-TR" b="1" i="1" dirty="0" smtClean="0"/>
              <a:t>, </a:t>
            </a:r>
          </a:p>
          <a:p>
            <a:pPr marL="360000" lvl="0" indent="-360000">
              <a:lnSpc>
                <a:spcPct val="120000"/>
              </a:lnSpc>
              <a:spcBef>
                <a:spcPts val="0"/>
              </a:spcBef>
              <a:spcAft>
                <a:spcPts val="400"/>
              </a:spcAft>
            </a:pPr>
            <a:r>
              <a:rPr lang="tr-TR" b="1" i="1" dirty="0" smtClean="0"/>
              <a:t>Kazanılan Derece/</a:t>
            </a:r>
            <a:r>
              <a:rPr lang="tr-TR" b="1" i="1" dirty="0" err="1" smtClean="0"/>
              <a:t>Qualification</a:t>
            </a:r>
            <a:r>
              <a:rPr lang="tr-TR" b="1" i="1" dirty="0" smtClean="0"/>
              <a:t> </a:t>
            </a:r>
            <a:r>
              <a:rPr lang="tr-TR" b="1" i="1" dirty="0" err="1" smtClean="0"/>
              <a:t>Awarded</a:t>
            </a:r>
            <a:r>
              <a:rPr lang="tr-TR" b="1" i="1" dirty="0" smtClean="0"/>
              <a:t>, </a:t>
            </a:r>
          </a:p>
          <a:p>
            <a:pPr marL="360000" lvl="0" indent="-360000">
              <a:lnSpc>
                <a:spcPct val="120000"/>
              </a:lnSpc>
              <a:spcBef>
                <a:spcPts val="0"/>
              </a:spcBef>
              <a:spcAft>
                <a:spcPts val="400"/>
              </a:spcAft>
            </a:pPr>
            <a:r>
              <a:rPr lang="tr-TR" b="1" i="1" dirty="0" smtClean="0"/>
              <a:t>Lisans/First </a:t>
            </a:r>
            <a:r>
              <a:rPr lang="tr-TR" b="1" i="1" dirty="0" err="1" smtClean="0"/>
              <a:t>Cycle</a:t>
            </a:r>
            <a:r>
              <a:rPr lang="tr-TR" b="1" i="1" dirty="0" smtClean="0"/>
              <a:t>, </a:t>
            </a:r>
          </a:p>
          <a:p>
            <a:pPr marL="360000" lvl="0" indent="-360000">
              <a:lnSpc>
                <a:spcPct val="120000"/>
              </a:lnSpc>
              <a:spcBef>
                <a:spcPts val="0"/>
              </a:spcBef>
              <a:spcAft>
                <a:spcPts val="400"/>
              </a:spcAft>
            </a:pPr>
            <a:r>
              <a:rPr lang="tr-TR" b="1" i="1" dirty="0" smtClean="0"/>
              <a:t>Kabul ve Kayıt Koşulları/</a:t>
            </a:r>
            <a:r>
              <a:rPr lang="tr-TR" b="1" i="1" dirty="0" err="1" smtClean="0"/>
              <a:t>Specific</a:t>
            </a:r>
            <a:r>
              <a:rPr lang="tr-TR" b="1" i="1" dirty="0" smtClean="0"/>
              <a:t> </a:t>
            </a:r>
            <a:r>
              <a:rPr lang="tr-TR" b="1" i="1" dirty="0" err="1" smtClean="0"/>
              <a:t>Admission</a:t>
            </a:r>
            <a:r>
              <a:rPr lang="tr-TR" b="1" i="1" dirty="0" smtClean="0"/>
              <a:t> </a:t>
            </a:r>
            <a:r>
              <a:rPr lang="tr-TR" b="1" i="1" dirty="0" err="1" smtClean="0"/>
              <a:t>Requirements</a:t>
            </a:r>
            <a:r>
              <a:rPr lang="tr-TR" b="1" i="1" dirty="0" smtClean="0"/>
              <a:t>, </a:t>
            </a:r>
          </a:p>
          <a:p>
            <a:pPr marL="360000" lvl="0" indent="-360000">
              <a:lnSpc>
                <a:spcPct val="120000"/>
              </a:lnSpc>
              <a:spcBef>
                <a:spcPts val="0"/>
              </a:spcBef>
              <a:spcAft>
                <a:spcPts val="400"/>
              </a:spcAft>
            </a:pPr>
            <a:r>
              <a:rPr lang="tr-TR" b="1" i="1" dirty="0" smtClean="0"/>
              <a:t>Önceki Öğrenmenin (</a:t>
            </a:r>
            <a:r>
              <a:rPr lang="tr-TR" b="1" i="1" dirty="0" err="1" smtClean="0"/>
              <a:t>Formal</a:t>
            </a:r>
            <a:r>
              <a:rPr lang="tr-TR" b="1" i="1" dirty="0" smtClean="0"/>
              <a:t>, İn-</a:t>
            </a:r>
            <a:r>
              <a:rPr lang="tr-TR" b="1" i="1" dirty="0" err="1" smtClean="0"/>
              <a:t>formal</a:t>
            </a:r>
            <a:r>
              <a:rPr lang="tr-TR" b="1" i="1" dirty="0" smtClean="0"/>
              <a:t>, </a:t>
            </a:r>
            <a:r>
              <a:rPr lang="tr-TR" b="1" i="1" dirty="0" err="1" smtClean="0"/>
              <a:t>Non-formal</a:t>
            </a:r>
            <a:r>
              <a:rPr lang="tr-TR" b="1" i="1" dirty="0" smtClean="0"/>
              <a:t>) Tanınması Hakkında Kurallar/</a:t>
            </a:r>
            <a:r>
              <a:rPr lang="tr-TR" b="1" i="1" dirty="0" err="1" smtClean="0"/>
              <a:t>Specific</a:t>
            </a:r>
            <a:r>
              <a:rPr lang="tr-TR" b="1" i="1" dirty="0" smtClean="0"/>
              <a:t> </a:t>
            </a:r>
            <a:r>
              <a:rPr lang="tr-TR" b="1" i="1" dirty="0" err="1" smtClean="0"/>
              <a:t>arrangements</a:t>
            </a:r>
            <a:r>
              <a:rPr lang="tr-TR" b="1" i="1" dirty="0" smtClean="0"/>
              <a:t> </a:t>
            </a:r>
            <a:r>
              <a:rPr lang="tr-TR" b="1" i="1" dirty="0" err="1" smtClean="0"/>
              <a:t>for</a:t>
            </a:r>
            <a:r>
              <a:rPr lang="tr-TR" b="1" i="1" dirty="0" smtClean="0"/>
              <a:t> </a:t>
            </a:r>
            <a:r>
              <a:rPr lang="tr-TR" b="1" i="1" dirty="0" err="1" smtClean="0"/>
              <a:t>Recognition</a:t>
            </a:r>
            <a:r>
              <a:rPr lang="tr-TR" b="1" i="1" dirty="0" smtClean="0"/>
              <a:t> of </a:t>
            </a:r>
            <a:r>
              <a:rPr lang="tr-TR" b="1" i="1" dirty="0" err="1" smtClean="0"/>
              <a:t>Prior</a:t>
            </a:r>
            <a:r>
              <a:rPr lang="tr-TR" b="1" i="1" dirty="0" smtClean="0"/>
              <a:t> Learning (</a:t>
            </a:r>
            <a:r>
              <a:rPr lang="tr-TR" b="1" i="1" dirty="0" err="1" smtClean="0"/>
              <a:t>Formal</a:t>
            </a:r>
            <a:r>
              <a:rPr lang="tr-TR" b="1" i="1" dirty="0" smtClean="0"/>
              <a:t>, </a:t>
            </a:r>
            <a:r>
              <a:rPr lang="tr-TR" b="1" i="1" dirty="0" err="1" smtClean="0"/>
              <a:t>Non-Formal</a:t>
            </a:r>
            <a:r>
              <a:rPr lang="tr-TR" b="1" i="1" dirty="0" smtClean="0"/>
              <a:t>, </a:t>
            </a:r>
            <a:r>
              <a:rPr lang="tr-TR" b="1" i="1" dirty="0" err="1" smtClean="0"/>
              <a:t>In-formal</a:t>
            </a:r>
            <a:r>
              <a:rPr lang="tr-TR" b="1" i="1" dirty="0" smtClean="0"/>
              <a:t>), </a:t>
            </a:r>
          </a:p>
          <a:p>
            <a:pPr marL="360000" lvl="0" indent="-360000">
              <a:lnSpc>
                <a:spcPct val="120000"/>
              </a:lnSpc>
              <a:spcBef>
                <a:spcPts val="0"/>
              </a:spcBef>
              <a:spcAft>
                <a:spcPts val="400"/>
              </a:spcAft>
            </a:pPr>
            <a:r>
              <a:rPr lang="tr-TR" b="1" i="1" dirty="0" smtClean="0"/>
              <a:t>Yeterlilik Koşulları ve Kuralları/</a:t>
            </a:r>
            <a:r>
              <a:rPr lang="tr-TR" b="1" i="1" dirty="0" err="1" smtClean="0"/>
              <a:t>Qualification</a:t>
            </a:r>
            <a:r>
              <a:rPr lang="tr-TR" b="1" i="1" dirty="0" smtClean="0"/>
              <a:t> </a:t>
            </a:r>
            <a:r>
              <a:rPr lang="tr-TR" b="1" i="1" dirty="0" err="1" smtClean="0"/>
              <a:t>Requirements</a:t>
            </a:r>
            <a:r>
              <a:rPr lang="tr-TR" b="1" i="1" dirty="0" smtClean="0"/>
              <a:t> </a:t>
            </a:r>
            <a:r>
              <a:rPr lang="tr-TR" b="1" i="1" dirty="0" err="1" smtClean="0"/>
              <a:t>and</a:t>
            </a:r>
            <a:r>
              <a:rPr lang="tr-TR" b="1" i="1" dirty="0" smtClean="0"/>
              <a:t> </a:t>
            </a:r>
            <a:r>
              <a:rPr lang="tr-TR" b="1" i="1" dirty="0" err="1" smtClean="0"/>
              <a:t>Regulations</a:t>
            </a:r>
            <a:r>
              <a:rPr lang="tr-TR" b="1" i="1" dirty="0" smtClean="0"/>
              <a:t>, </a:t>
            </a:r>
          </a:p>
          <a:p>
            <a:pPr marL="360000" lvl="0" indent="-360000">
              <a:lnSpc>
                <a:spcPct val="120000"/>
              </a:lnSpc>
              <a:spcBef>
                <a:spcPts val="0"/>
              </a:spcBef>
              <a:spcAft>
                <a:spcPts val="400"/>
              </a:spcAft>
            </a:pPr>
            <a:r>
              <a:rPr lang="tr-TR" b="1" i="1" dirty="0" smtClean="0"/>
              <a:t>Program Profili/Profile of </a:t>
            </a:r>
            <a:r>
              <a:rPr lang="tr-TR" b="1" i="1" dirty="0" err="1" smtClean="0"/>
              <a:t>the</a:t>
            </a:r>
            <a:r>
              <a:rPr lang="tr-TR" b="1" i="1" dirty="0" smtClean="0"/>
              <a:t> </a:t>
            </a:r>
            <a:r>
              <a:rPr lang="tr-TR" b="1" i="1" dirty="0" err="1" smtClean="0"/>
              <a:t>Programme</a:t>
            </a:r>
            <a:r>
              <a:rPr lang="tr-TR" b="1" i="1" dirty="0" smtClean="0"/>
              <a:t>, </a:t>
            </a:r>
          </a:p>
          <a:p>
            <a:pPr marL="360000" lvl="0" indent="-360000">
              <a:lnSpc>
                <a:spcPct val="120000"/>
              </a:lnSpc>
              <a:spcBef>
                <a:spcPts val="0"/>
              </a:spcBef>
              <a:spcAft>
                <a:spcPts val="400"/>
              </a:spcAft>
            </a:pPr>
            <a:r>
              <a:rPr lang="tr-TR" b="1" i="1" dirty="0" smtClean="0"/>
              <a:t>Mezunların İstihdam Profilleri (Örneklerle)/</a:t>
            </a:r>
            <a:r>
              <a:rPr lang="tr-TR" b="1" i="1" dirty="0" err="1" smtClean="0"/>
              <a:t>Occupational</a:t>
            </a:r>
            <a:r>
              <a:rPr lang="tr-TR" b="1" i="1" dirty="0" smtClean="0"/>
              <a:t> </a:t>
            </a:r>
            <a:r>
              <a:rPr lang="tr-TR" b="1" i="1" dirty="0" err="1" smtClean="0"/>
              <a:t>Profiles</a:t>
            </a:r>
            <a:r>
              <a:rPr lang="tr-TR" b="1" i="1" dirty="0" smtClean="0"/>
              <a:t> of </a:t>
            </a:r>
            <a:r>
              <a:rPr lang="tr-TR" b="1" i="1" dirty="0" err="1" smtClean="0"/>
              <a:t>Graduates</a:t>
            </a:r>
            <a:r>
              <a:rPr lang="tr-TR" b="1" i="1" dirty="0" smtClean="0"/>
              <a:t> (</a:t>
            </a:r>
            <a:r>
              <a:rPr lang="tr-TR" b="1" i="1" dirty="0" err="1" smtClean="0"/>
              <a:t>with</a:t>
            </a:r>
            <a:r>
              <a:rPr lang="tr-TR" b="1" i="1" dirty="0" smtClean="0"/>
              <a:t> </a:t>
            </a:r>
            <a:r>
              <a:rPr lang="tr-TR" b="1" i="1" dirty="0" err="1" smtClean="0"/>
              <a:t>examples</a:t>
            </a:r>
            <a:r>
              <a:rPr lang="tr-TR" b="1" i="1" dirty="0" smtClean="0"/>
              <a:t>), </a:t>
            </a:r>
          </a:p>
          <a:p>
            <a:pPr marL="360000" lvl="0" indent="-360000">
              <a:lnSpc>
                <a:spcPct val="120000"/>
              </a:lnSpc>
              <a:spcBef>
                <a:spcPts val="0"/>
              </a:spcBef>
              <a:spcAft>
                <a:spcPts val="400"/>
              </a:spcAft>
            </a:pPr>
            <a:r>
              <a:rPr lang="tr-TR" b="1" i="1" dirty="0" smtClean="0"/>
              <a:t>Üst Derce Programlarına Geçiş/Access </a:t>
            </a:r>
            <a:r>
              <a:rPr lang="tr-TR" b="1" i="1" dirty="0" err="1" smtClean="0"/>
              <a:t>to</a:t>
            </a:r>
            <a:r>
              <a:rPr lang="tr-TR" b="1" i="1" dirty="0" smtClean="0"/>
              <a:t> </a:t>
            </a:r>
            <a:r>
              <a:rPr lang="tr-TR" b="1" i="1" dirty="0" err="1" smtClean="0"/>
              <a:t>Further</a:t>
            </a:r>
            <a:r>
              <a:rPr lang="tr-TR" b="1" i="1" dirty="0" smtClean="0"/>
              <a:t> </a:t>
            </a:r>
            <a:r>
              <a:rPr lang="tr-TR" b="1" i="1" dirty="0" err="1" smtClean="0"/>
              <a:t>Studies</a:t>
            </a:r>
            <a:r>
              <a:rPr lang="tr-TR" b="1" i="1" dirty="0" smtClean="0"/>
              <a:t>, </a:t>
            </a:r>
          </a:p>
          <a:p>
            <a:pPr marL="360000" lvl="0" indent="-360000">
              <a:lnSpc>
                <a:spcPct val="120000"/>
              </a:lnSpc>
              <a:spcBef>
                <a:spcPts val="0"/>
              </a:spcBef>
              <a:spcAft>
                <a:spcPts val="400"/>
              </a:spcAft>
            </a:pPr>
            <a:r>
              <a:rPr lang="tr-TR" b="1" i="1" dirty="0" smtClean="0"/>
              <a:t>Sınavlar, Ölçme ve Değerlendirme/</a:t>
            </a:r>
            <a:r>
              <a:rPr lang="tr-TR" b="1" i="1" dirty="0" err="1" smtClean="0"/>
              <a:t>Examination</a:t>
            </a:r>
            <a:r>
              <a:rPr lang="tr-TR" b="1" i="1" dirty="0" smtClean="0"/>
              <a:t> </a:t>
            </a:r>
            <a:r>
              <a:rPr lang="tr-TR" b="1" i="1" dirty="0" err="1" smtClean="0"/>
              <a:t>Regulations</a:t>
            </a:r>
            <a:r>
              <a:rPr lang="tr-TR" b="1" i="1" dirty="0" smtClean="0"/>
              <a:t>, </a:t>
            </a:r>
            <a:r>
              <a:rPr lang="tr-TR" b="1" i="1" dirty="0" err="1" smtClean="0"/>
              <a:t>Assessment</a:t>
            </a:r>
            <a:r>
              <a:rPr lang="tr-TR" b="1" i="1" dirty="0" smtClean="0"/>
              <a:t> </a:t>
            </a:r>
            <a:r>
              <a:rPr lang="tr-TR" b="1" i="1" dirty="0" err="1" smtClean="0"/>
              <a:t>and</a:t>
            </a:r>
            <a:r>
              <a:rPr lang="tr-TR" b="1" i="1" dirty="0" smtClean="0"/>
              <a:t> </a:t>
            </a:r>
            <a:r>
              <a:rPr lang="tr-TR" b="1" i="1" dirty="0" err="1" smtClean="0"/>
              <a:t>Grading</a:t>
            </a:r>
            <a:r>
              <a:rPr lang="tr-TR" b="1" i="1" dirty="0" smtClean="0"/>
              <a:t>,  </a:t>
            </a:r>
          </a:p>
          <a:p>
            <a:pPr marL="360000" lvl="0" indent="-360000">
              <a:lnSpc>
                <a:spcPct val="120000"/>
              </a:lnSpc>
              <a:spcBef>
                <a:spcPts val="0"/>
              </a:spcBef>
              <a:spcAft>
                <a:spcPts val="400"/>
              </a:spcAft>
            </a:pPr>
            <a:r>
              <a:rPr lang="tr-TR" b="1" i="1" dirty="0" smtClean="0"/>
              <a:t>Mezuniyet Koşulları/</a:t>
            </a:r>
            <a:r>
              <a:rPr lang="tr-TR" b="1" i="1" dirty="0" err="1" smtClean="0"/>
              <a:t>Graduation</a:t>
            </a:r>
            <a:r>
              <a:rPr lang="tr-TR" b="1" i="1" dirty="0" smtClean="0"/>
              <a:t> </a:t>
            </a:r>
            <a:r>
              <a:rPr lang="tr-TR" b="1" i="1" dirty="0" err="1" smtClean="0"/>
              <a:t>Requirements</a:t>
            </a:r>
            <a:r>
              <a:rPr lang="tr-TR" b="1" i="1" dirty="0" smtClean="0"/>
              <a:t>, </a:t>
            </a:r>
          </a:p>
          <a:p>
            <a:pPr marL="360000" lvl="0" indent="-360000">
              <a:lnSpc>
                <a:spcPct val="120000"/>
              </a:lnSpc>
              <a:spcBef>
                <a:spcPts val="0"/>
              </a:spcBef>
              <a:spcAft>
                <a:spcPts val="400"/>
              </a:spcAft>
            </a:pPr>
            <a:r>
              <a:rPr lang="tr-TR" b="1" i="1" dirty="0" smtClean="0"/>
              <a:t>Çalışma Şekli (Tam zamanlı, Kısmi zamanlı, e-öğrenme)/</a:t>
            </a:r>
            <a:r>
              <a:rPr lang="tr-TR" b="1" i="1" dirty="0" err="1" smtClean="0"/>
              <a:t>Mode</a:t>
            </a:r>
            <a:r>
              <a:rPr lang="tr-TR" b="1" i="1" dirty="0" smtClean="0"/>
              <a:t> of </a:t>
            </a:r>
            <a:r>
              <a:rPr lang="tr-TR" b="1" i="1" dirty="0" err="1" smtClean="0"/>
              <a:t>Study</a:t>
            </a:r>
            <a:r>
              <a:rPr lang="tr-TR" b="1" i="1" dirty="0" smtClean="0"/>
              <a:t> (Full-time, </a:t>
            </a:r>
            <a:r>
              <a:rPr lang="tr-TR" b="1" i="1" dirty="0" err="1" smtClean="0"/>
              <a:t>Part</a:t>
            </a:r>
            <a:r>
              <a:rPr lang="tr-TR" b="1" i="1" dirty="0" smtClean="0"/>
              <a:t>-time, e-Learning), </a:t>
            </a:r>
          </a:p>
          <a:p>
            <a:pPr marL="360000" lvl="0" indent="-360000">
              <a:lnSpc>
                <a:spcPct val="120000"/>
              </a:lnSpc>
              <a:spcBef>
                <a:spcPts val="0"/>
              </a:spcBef>
              <a:spcAft>
                <a:spcPts val="400"/>
              </a:spcAft>
            </a:pPr>
            <a:r>
              <a:rPr lang="tr-TR" b="1" i="1" dirty="0" smtClean="0"/>
              <a:t>Adres ve İletişim Bilgileri (Program Başkanı/AKTS-DE Koordinatörü), </a:t>
            </a:r>
            <a:r>
              <a:rPr lang="tr-TR" b="1" i="1" dirty="0" err="1" smtClean="0"/>
              <a:t>Address</a:t>
            </a:r>
            <a:r>
              <a:rPr lang="tr-TR" b="1" i="1" dirty="0" smtClean="0"/>
              <a:t> </a:t>
            </a:r>
            <a:r>
              <a:rPr lang="tr-TR" b="1" i="1" dirty="0" err="1" smtClean="0"/>
              <a:t>and</a:t>
            </a:r>
            <a:r>
              <a:rPr lang="tr-TR" b="1" i="1" dirty="0" smtClean="0"/>
              <a:t> </a:t>
            </a:r>
            <a:r>
              <a:rPr lang="tr-TR" b="1" i="1" dirty="0" err="1" smtClean="0"/>
              <a:t>Communication</a:t>
            </a:r>
            <a:r>
              <a:rPr lang="tr-TR" b="1" i="1" dirty="0" smtClean="0"/>
              <a:t> (</a:t>
            </a:r>
            <a:r>
              <a:rPr lang="tr-TR" b="1" i="1" dirty="0" err="1" smtClean="0"/>
              <a:t>Head</a:t>
            </a:r>
            <a:r>
              <a:rPr lang="tr-TR" b="1" i="1" dirty="0" smtClean="0"/>
              <a:t> of </a:t>
            </a:r>
            <a:r>
              <a:rPr lang="tr-TR" b="1" i="1" dirty="0" err="1" smtClean="0"/>
              <a:t>Department</a:t>
            </a:r>
            <a:r>
              <a:rPr lang="tr-TR" b="1" i="1" dirty="0" smtClean="0"/>
              <a:t>/ECTS-DS </a:t>
            </a:r>
            <a:r>
              <a:rPr lang="tr-TR" b="1" i="1" dirty="0" err="1" smtClean="0"/>
              <a:t>Coordinator</a:t>
            </a:r>
            <a:r>
              <a:rPr lang="tr-TR" b="1" i="1" dirty="0" smtClean="0"/>
              <a:t>), </a:t>
            </a:r>
          </a:p>
          <a:p>
            <a:pPr marL="360000" lvl="0" indent="-360000">
              <a:lnSpc>
                <a:spcPct val="120000"/>
              </a:lnSpc>
              <a:spcBef>
                <a:spcPts val="0"/>
              </a:spcBef>
              <a:spcAft>
                <a:spcPts val="400"/>
              </a:spcAft>
            </a:pPr>
            <a:r>
              <a:rPr lang="tr-TR" b="1" i="1" dirty="0" smtClean="0"/>
              <a:t>Bölüm Olanakları/</a:t>
            </a:r>
            <a:r>
              <a:rPr lang="tr-TR" b="1" i="1" dirty="0" err="1" smtClean="0"/>
              <a:t>Department</a:t>
            </a:r>
            <a:r>
              <a:rPr lang="tr-TR" b="1" i="1" dirty="0" smtClean="0"/>
              <a:t> </a:t>
            </a:r>
            <a:r>
              <a:rPr lang="tr-TR" b="1" i="1" dirty="0" err="1" smtClean="0"/>
              <a:t>Facilities</a:t>
            </a:r>
            <a:r>
              <a:rPr lang="tr-TR" b="1" i="1" dirty="0" smtClean="0"/>
              <a:t>,</a:t>
            </a: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CA09C5D2-BEA8-4A79-855D-44B86434AA23}"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13</a:t>
            </a:fld>
            <a:endParaRPr lang="tr-TR"/>
          </a:p>
        </p:txBody>
      </p:sp>
    </p:spTree>
    <p:extLst>
      <p:ext uri="{BB962C8B-B14F-4D97-AF65-F5344CB8AC3E}">
        <p14:creationId xmlns:p14="http://schemas.microsoft.com/office/powerpoint/2010/main" val="54262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010654"/>
            <a:ext cx="11000327" cy="5355964"/>
          </a:xfrm>
        </p:spPr>
        <p:txBody>
          <a:bodyPr>
            <a:normAutofit fontScale="62500" lnSpcReduction="20000"/>
          </a:bodyPr>
          <a:lstStyle/>
          <a:p>
            <a:pPr marL="360000" lvl="0" indent="-360000">
              <a:lnSpc>
                <a:spcPct val="120000"/>
              </a:lnSpc>
              <a:spcBef>
                <a:spcPts val="0"/>
              </a:spcBef>
              <a:spcAft>
                <a:spcPts val="400"/>
              </a:spcAft>
            </a:pPr>
            <a:r>
              <a:rPr lang="tr-TR" sz="5100" b="1" dirty="0" smtClean="0">
                <a:solidFill>
                  <a:srgbClr val="FF0000"/>
                </a:solidFill>
              </a:rPr>
              <a:t>Kuruluş/</a:t>
            </a:r>
            <a:r>
              <a:rPr lang="tr-TR" sz="5100" b="1" dirty="0" err="1" smtClean="0">
                <a:solidFill>
                  <a:srgbClr val="FF0000"/>
                </a:solidFill>
              </a:rPr>
              <a:t>History</a:t>
            </a:r>
            <a:endParaRPr lang="tr-TR" sz="5100" b="1" dirty="0">
              <a:solidFill>
                <a:srgbClr val="FF0000"/>
              </a:solidFill>
            </a:endParaRPr>
          </a:p>
          <a:p>
            <a:pPr marL="360000" lvl="0" indent="-360000">
              <a:lnSpc>
                <a:spcPct val="120000"/>
              </a:lnSpc>
              <a:spcBef>
                <a:spcPts val="0"/>
              </a:spcBef>
              <a:spcAft>
                <a:spcPts val="400"/>
              </a:spcAft>
            </a:pPr>
            <a:endParaRPr lang="tr-TR" b="1" i="1" dirty="0" smtClean="0"/>
          </a:p>
          <a:p>
            <a:pPr>
              <a:lnSpc>
                <a:spcPct val="120000"/>
              </a:lnSpc>
              <a:spcBef>
                <a:spcPts val="0"/>
              </a:spcBef>
              <a:spcAft>
                <a:spcPts val="400"/>
              </a:spcAft>
            </a:pPr>
            <a:r>
              <a:rPr lang="tr-TR" dirty="0"/>
              <a:t>Bu bölüme çok kısa olarak </a:t>
            </a:r>
            <a:r>
              <a:rPr lang="tr-TR" dirty="0" smtClean="0"/>
              <a:t>bölümün/programın tarihçesini yazınız.  </a:t>
            </a:r>
          </a:p>
          <a:p>
            <a:pPr>
              <a:lnSpc>
                <a:spcPct val="120000"/>
              </a:lnSpc>
              <a:spcBef>
                <a:spcPts val="0"/>
              </a:spcBef>
              <a:spcAft>
                <a:spcPts val="400"/>
              </a:spcAft>
            </a:pPr>
            <a:endParaRPr lang="tr-TR" b="1" dirty="0"/>
          </a:p>
          <a:p>
            <a:pPr>
              <a:lnSpc>
                <a:spcPct val="120000"/>
              </a:lnSpc>
              <a:spcBef>
                <a:spcPts val="0"/>
              </a:spcBef>
              <a:spcAft>
                <a:spcPts val="400"/>
              </a:spcAft>
            </a:pPr>
            <a:endParaRPr lang="tr-TR" b="1" dirty="0"/>
          </a:p>
          <a:p>
            <a:pPr>
              <a:lnSpc>
                <a:spcPct val="120000"/>
              </a:lnSpc>
              <a:spcBef>
                <a:spcPts val="0"/>
              </a:spcBef>
              <a:spcAft>
                <a:spcPts val="400"/>
              </a:spcAft>
            </a:pPr>
            <a:r>
              <a:rPr lang="tr-TR" b="1" u="sng" dirty="0" smtClean="0">
                <a:solidFill>
                  <a:srgbClr val="FF0000"/>
                </a:solidFill>
              </a:rPr>
              <a:t>Örnek: </a:t>
            </a:r>
            <a:r>
              <a:rPr lang="tr-TR" b="1" u="sng" dirty="0">
                <a:solidFill>
                  <a:srgbClr val="FF0000"/>
                </a:solidFill>
              </a:rPr>
              <a:t>Antrenörlük Eğitimi Bölümü - Antrenörlük Eğitimi Programı / Antrenörlük Eğitimi</a:t>
            </a:r>
            <a:endParaRPr lang="tr-TR" b="1" u="sng" dirty="0" smtClean="0">
              <a:solidFill>
                <a:srgbClr val="FF0000"/>
              </a:solidFill>
            </a:endParaRPr>
          </a:p>
          <a:p>
            <a:pPr>
              <a:lnSpc>
                <a:spcPct val="120000"/>
              </a:lnSpc>
              <a:spcBef>
                <a:spcPts val="0"/>
              </a:spcBef>
              <a:spcAft>
                <a:spcPts val="400"/>
              </a:spcAft>
            </a:pPr>
            <a:r>
              <a:rPr lang="tr-TR" dirty="0"/>
              <a:t>Beden Eğitimi ve Spor Yüksekokulu olarak Milli Eğitim Bakanlığının 17.4.2006 tarih ve 8520 sayılı yazısı üzerine, 28.3.1983 tarih ve 2809 sayılı Kanunun ek 30’uncu maddesine göre, Bakanlar </a:t>
            </a:r>
            <a:r>
              <a:rPr lang="tr-TR" dirty="0" smtClean="0"/>
              <a:t>Kurulu’nun </a:t>
            </a:r>
            <a:r>
              <a:rPr lang="tr-TR" dirty="0"/>
              <a:t>20.4.2006 tarih ve 10382 sayılı kararı ile Karadeniz Teknik Üniversitesi bünyesinde kurulmuştur. </a:t>
            </a:r>
            <a:r>
              <a:rPr lang="tr-TR" dirty="0" smtClean="0"/>
              <a:t>18.05.2018 </a:t>
            </a:r>
            <a:r>
              <a:rPr lang="tr-TR" dirty="0"/>
              <a:t>tarihli ve 30425 sayılı Resmi Gazetede yayımlanan 7141 sayılı kanun ile Trabzon Üniversitesinin kuruluşu ile birlikte Beden Eğitimi ve Spor Yüksekokulu, Spor Bilimleri Fakültesine dönüştürülmüştür. </a:t>
            </a:r>
            <a:r>
              <a:rPr lang="tr-TR" dirty="0" smtClean="0"/>
              <a:t>Bu </a:t>
            </a:r>
            <a:r>
              <a:rPr lang="tr-TR" dirty="0"/>
              <a:t>tarihten itibaren Beden Eğitimi Ve Spor Öğretmenliği Programı Spor Bilimleri Fakültesi bünyesinde lisans eğitimi vermektedir. </a:t>
            </a:r>
            <a:r>
              <a:rPr lang="tr-TR" dirty="0" smtClean="0"/>
              <a:t>Trabzon </a:t>
            </a:r>
            <a:r>
              <a:rPr lang="tr-TR" dirty="0"/>
              <a:t>Üniversitesi, 18.05.2018 tarihli ve 30425 sayılı Resmi Gazetede yayımlanan 7141 sayılı kanun ile Trabzon Akçaabat'ta kurulmuştur. </a:t>
            </a:r>
            <a:r>
              <a:rPr lang="tr-TR" dirty="0" smtClean="0"/>
              <a:t>Daha </a:t>
            </a:r>
            <a:r>
              <a:rPr lang="tr-TR" dirty="0"/>
              <a:t>önce, Karadeniz Teknik Üniversitesi Rektörlüğüne bağlı olan Beden Eğitimi ve Spor Yüksekokulu, Spor Bilimleri Fakültesine dönüştürülerek Trabzon Üniversitesi bünyesinde eğitim-öğretim faaliyetlerini sürdürmektedir.</a:t>
            </a:r>
            <a:endParaRPr lang="tr-TR" b="1"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CE9A3F9B-E93A-47B9-B296-F4C654F92B2F}"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14</a:t>
            </a:fld>
            <a:endParaRPr lang="tr-TR"/>
          </a:p>
        </p:txBody>
      </p:sp>
    </p:spTree>
    <p:extLst>
      <p:ext uri="{BB962C8B-B14F-4D97-AF65-F5344CB8AC3E}">
        <p14:creationId xmlns:p14="http://schemas.microsoft.com/office/powerpoint/2010/main" val="191524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010654"/>
            <a:ext cx="11000327" cy="5355964"/>
          </a:xfrm>
        </p:spPr>
        <p:txBody>
          <a:bodyPr>
            <a:normAutofit/>
          </a:bodyPr>
          <a:lstStyle/>
          <a:p>
            <a:pPr marL="360000" lvl="0" indent="-360000">
              <a:lnSpc>
                <a:spcPct val="120000"/>
              </a:lnSpc>
              <a:spcBef>
                <a:spcPts val="0"/>
              </a:spcBef>
              <a:spcAft>
                <a:spcPts val="400"/>
              </a:spcAft>
            </a:pPr>
            <a:r>
              <a:rPr lang="tr-TR" b="1" dirty="0" smtClean="0">
                <a:solidFill>
                  <a:srgbClr val="FF0000"/>
                </a:solidFill>
              </a:rPr>
              <a:t>Kazanılan Derece / </a:t>
            </a:r>
            <a:r>
              <a:rPr lang="tr-TR" b="1" dirty="0" err="1" smtClean="0">
                <a:solidFill>
                  <a:srgbClr val="FF0000"/>
                </a:solidFill>
              </a:rPr>
              <a:t>Qualification</a:t>
            </a:r>
            <a:r>
              <a:rPr lang="tr-TR" b="1" dirty="0" smtClean="0">
                <a:solidFill>
                  <a:srgbClr val="FF0000"/>
                </a:solidFill>
              </a:rPr>
              <a:t> </a:t>
            </a:r>
            <a:r>
              <a:rPr lang="tr-TR" b="1" dirty="0" err="1" smtClean="0">
                <a:solidFill>
                  <a:srgbClr val="FF0000"/>
                </a:solidFill>
              </a:rPr>
              <a:t>Awarded</a:t>
            </a:r>
            <a:endParaRPr lang="tr-TR" b="1" dirty="0" smtClean="0">
              <a:solidFill>
                <a:srgbClr val="FF0000"/>
              </a:solidFill>
            </a:endParaRPr>
          </a:p>
          <a:p>
            <a:pPr marL="360000" lvl="0" indent="-360000">
              <a:lnSpc>
                <a:spcPct val="120000"/>
              </a:lnSpc>
              <a:spcBef>
                <a:spcPts val="0"/>
              </a:spcBef>
              <a:spcAft>
                <a:spcPts val="400"/>
              </a:spcAft>
            </a:pPr>
            <a:endParaRPr lang="tr-TR" b="1" dirty="0">
              <a:solidFill>
                <a:srgbClr val="FF0000"/>
              </a:solidFill>
            </a:endParaRPr>
          </a:p>
          <a:p>
            <a:r>
              <a:rPr lang="tr-TR" dirty="0"/>
              <a:t>Bu bölümde programınızın ismini belirterek düzeyini (ön lisans, lisans, yüksek lisans</a:t>
            </a:r>
            <a:r>
              <a:rPr lang="tr-TR" dirty="0" smtClean="0"/>
              <a:t>, doktora</a:t>
            </a:r>
            <a:r>
              <a:rPr lang="tr-TR" dirty="0"/>
              <a:t>) yazınız</a:t>
            </a:r>
            <a:r>
              <a:rPr lang="tr-TR" dirty="0" smtClean="0"/>
              <a:t>.</a:t>
            </a:r>
          </a:p>
          <a:p>
            <a:endParaRPr lang="tr-TR" i="1" dirty="0"/>
          </a:p>
          <a:p>
            <a:r>
              <a:rPr lang="tr-TR" b="1" i="1" dirty="0" smtClean="0"/>
              <a:t>Örneğin: </a:t>
            </a:r>
            <a:r>
              <a:rPr lang="tr-TR" i="1" dirty="0" smtClean="0"/>
              <a:t>Biyoloji Öğretmenliği lisans derecesi</a:t>
            </a:r>
          </a:p>
          <a:p>
            <a:endParaRPr lang="tr-TR" b="1" i="1" dirty="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D01D8C9B-3DF9-402F-AF3B-2A5531C9E8EE}"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15</a:t>
            </a:fld>
            <a:endParaRPr lang="tr-TR"/>
          </a:p>
        </p:txBody>
      </p:sp>
    </p:spTree>
    <p:extLst>
      <p:ext uri="{BB962C8B-B14F-4D97-AF65-F5344CB8AC3E}">
        <p14:creationId xmlns:p14="http://schemas.microsoft.com/office/powerpoint/2010/main" val="30070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32388" y="1341690"/>
            <a:ext cx="11000327" cy="1692067"/>
          </a:xfrm>
        </p:spPr>
        <p:txBody>
          <a:bodyPr>
            <a:normAutofit fontScale="85000" lnSpcReduction="20000"/>
          </a:bodyPr>
          <a:lstStyle/>
          <a:p>
            <a:pPr marL="360000" lvl="0" indent="-360000">
              <a:lnSpc>
                <a:spcPct val="110000"/>
              </a:lnSpc>
              <a:spcBef>
                <a:spcPts val="0"/>
              </a:spcBef>
              <a:spcAft>
                <a:spcPts val="400"/>
              </a:spcAft>
            </a:pPr>
            <a:r>
              <a:rPr lang="tr-TR" sz="3500" b="1" dirty="0" smtClean="0">
                <a:solidFill>
                  <a:srgbClr val="FF0000"/>
                </a:solidFill>
              </a:rPr>
              <a:t>Lisans/First </a:t>
            </a:r>
            <a:r>
              <a:rPr lang="tr-TR" sz="3500" b="1" dirty="0" err="1" smtClean="0">
                <a:solidFill>
                  <a:srgbClr val="FF0000"/>
                </a:solidFill>
              </a:rPr>
              <a:t>Cycle</a:t>
            </a:r>
            <a:r>
              <a:rPr lang="tr-TR" sz="3500" b="1" dirty="0" smtClean="0">
                <a:solidFill>
                  <a:srgbClr val="FF0000"/>
                </a:solidFill>
              </a:rPr>
              <a:t> </a:t>
            </a:r>
          </a:p>
          <a:p>
            <a:pPr marL="360000" lvl="0" indent="-360000">
              <a:lnSpc>
                <a:spcPct val="110000"/>
              </a:lnSpc>
              <a:spcBef>
                <a:spcPts val="0"/>
              </a:spcBef>
              <a:spcAft>
                <a:spcPts val="400"/>
              </a:spcAft>
            </a:pPr>
            <a:endParaRPr lang="tr-TR" b="1" i="1" dirty="0"/>
          </a:p>
          <a:p>
            <a:pPr>
              <a:lnSpc>
                <a:spcPct val="110000"/>
              </a:lnSpc>
              <a:spcBef>
                <a:spcPts val="0"/>
              </a:spcBef>
              <a:spcAft>
                <a:spcPts val="400"/>
              </a:spcAft>
            </a:pPr>
            <a:r>
              <a:rPr lang="tr-TR" i="1" dirty="0"/>
              <a:t>Programın öğrenim düzeyini yazınız (Ön lisans/lisans/yüksek lisans veya doktora</a:t>
            </a:r>
            <a:r>
              <a:rPr lang="tr-TR" i="1" dirty="0" smtClean="0"/>
              <a:t>). (</a:t>
            </a:r>
            <a:r>
              <a:rPr lang="tr-TR" b="1" dirty="0">
                <a:solidFill>
                  <a:srgbClr val="0000FF"/>
                </a:solidFill>
              </a:rPr>
              <a:t>“TYYÇ Düzey Tanımları”</a:t>
            </a:r>
            <a:r>
              <a:rPr lang="tr-TR" dirty="0"/>
              <a:t> (</a:t>
            </a:r>
            <a:r>
              <a:rPr lang="tr-TR" dirty="0">
                <a:hlinkClick r:id="rId2"/>
              </a:rPr>
              <a:t>http://www.tyyc.yok.gov.tr/?pid=10</a:t>
            </a:r>
            <a:r>
              <a:rPr lang="tr-TR" dirty="0"/>
              <a:t> </a:t>
            </a:r>
            <a:r>
              <a:rPr lang="tr-TR" dirty="0" smtClean="0"/>
              <a:t>))</a:t>
            </a:r>
            <a:endParaRPr lang="tr-TR" dirty="0"/>
          </a:p>
          <a:p>
            <a:pPr>
              <a:lnSpc>
                <a:spcPct val="110000"/>
              </a:lnSpc>
              <a:spcBef>
                <a:spcPts val="0"/>
              </a:spcBef>
              <a:spcAft>
                <a:spcPts val="400"/>
              </a:spcAft>
            </a:pPr>
            <a:endParaRPr lang="tr-TR" i="1" dirty="0" smtClean="0"/>
          </a:p>
          <a:p>
            <a:pPr>
              <a:lnSpc>
                <a:spcPct val="110000"/>
              </a:lnSpc>
              <a:spcBef>
                <a:spcPts val="0"/>
              </a:spcBef>
              <a:spcAft>
                <a:spcPts val="400"/>
              </a:spcAft>
            </a:pPr>
            <a:endParaRPr lang="tr-TR" i="1" dirty="0" smtClean="0"/>
          </a:p>
          <a:p>
            <a:pPr>
              <a:lnSpc>
                <a:spcPct val="110000"/>
              </a:lnSpc>
              <a:spcBef>
                <a:spcPts val="0"/>
              </a:spcBef>
              <a:spcAft>
                <a:spcPts val="400"/>
              </a:spcAft>
            </a:pPr>
            <a:endParaRPr lang="tr-TR" i="1" dirty="0"/>
          </a:p>
          <a:p>
            <a:pPr>
              <a:lnSpc>
                <a:spcPct val="110000"/>
              </a:lnSpc>
              <a:spcBef>
                <a:spcPts val="0"/>
              </a:spcBef>
              <a:spcAft>
                <a:spcPts val="400"/>
              </a:spcAft>
            </a:pPr>
            <a:endParaRPr lang="tr-TR"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338B1236-984B-423C-853F-1ACC51E66FF9}"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16</a:t>
            </a:fld>
            <a:endParaRPr lang="tr-TR"/>
          </a:p>
        </p:txBody>
      </p:sp>
      <p:pic>
        <p:nvPicPr>
          <p:cNvPr id="9" name="Picture 2" descr="TYYÇ Yeterlilik Profill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947" y="3736182"/>
            <a:ext cx="4897453" cy="262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39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589660" y="897309"/>
            <a:ext cx="11408635" cy="5459041"/>
          </a:xfrm>
        </p:spPr>
        <p:txBody>
          <a:bodyPr>
            <a:noAutofit/>
          </a:bodyPr>
          <a:lstStyle/>
          <a:p>
            <a:pPr marL="360000" lvl="0" indent="-360000">
              <a:lnSpc>
                <a:spcPct val="100000"/>
              </a:lnSpc>
              <a:spcBef>
                <a:spcPts val="0"/>
              </a:spcBef>
              <a:spcAft>
                <a:spcPts val="400"/>
              </a:spcAft>
            </a:pPr>
            <a:r>
              <a:rPr lang="tr-TR" b="1" dirty="0" smtClean="0">
                <a:solidFill>
                  <a:srgbClr val="FF0000"/>
                </a:solidFill>
              </a:rPr>
              <a:t>Kabul </a:t>
            </a:r>
            <a:r>
              <a:rPr lang="tr-TR" b="1" dirty="0">
                <a:solidFill>
                  <a:srgbClr val="FF0000"/>
                </a:solidFill>
              </a:rPr>
              <a:t>ve Kayıt Koşulları/</a:t>
            </a:r>
            <a:r>
              <a:rPr lang="tr-TR" b="1" dirty="0" err="1">
                <a:solidFill>
                  <a:srgbClr val="FF0000"/>
                </a:solidFill>
              </a:rPr>
              <a:t>Specific</a:t>
            </a:r>
            <a:r>
              <a:rPr lang="tr-TR" b="1" dirty="0">
                <a:solidFill>
                  <a:srgbClr val="FF0000"/>
                </a:solidFill>
              </a:rPr>
              <a:t> </a:t>
            </a:r>
            <a:r>
              <a:rPr lang="tr-TR" b="1" dirty="0" err="1">
                <a:solidFill>
                  <a:srgbClr val="FF0000"/>
                </a:solidFill>
              </a:rPr>
              <a:t>Admission</a:t>
            </a:r>
            <a:r>
              <a:rPr lang="tr-TR" b="1" dirty="0">
                <a:solidFill>
                  <a:srgbClr val="FF0000"/>
                </a:solidFill>
              </a:rPr>
              <a:t> </a:t>
            </a:r>
            <a:r>
              <a:rPr lang="tr-TR" b="1" dirty="0" err="1" smtClean="0">
                <a:solidFill>
                  <a:srgbClr val="FF0000"/>
                </a:solidFill>
              </a:rPr>
              <a:t>Requirements</a:t>
            </a:r>
            <a:r>
              <a:rPr lang="tr-TR" b="1" dirty="0" smtClean="0">
                <a:solidFill>
                  <a:srgbClr val="FF0000"/>
                </a:solidFill>
              </a:rPr>
              <a:t> </a:t>
            </a:r>
          </a:p>
          <a:p>
            <a:pPr marL="360000" lvl="0" indent="-360000">
              <a:lnSpc>
                <a:spcPct val="100000"/>
              </a:lnSpc>
              <a:spcBef>
                <a:spcPts val="0"/>
              </a:spcBef>
              <a:spcAft>
                <a:spcPts val="400"/>
              </a:spcAft>
            </a:pPr>
            <a:endParaRPr lang="tr-TR" sz="2000" b="1" i="1" dirty="0">
              <a:solidFill>
                <a:srgbClr val="FF0000"/>
              </a:solidFill>
            </a:endParaRPr>
          </a:p>
          <a:p>
            <a:pPr>
              <a:lnSpc>
                <a:spcPct val="100000"/>
              </a:lnSpc>
              <a:spcBef>
                <a:spcPts val="0"/>
              </a:spcBef>
              <a:spcAft>
                <a:spcPts val="400"/>
              </a:spcAft>
            </a:pPr>
            <a:r>
              <a:rPr lang="tr-TR" sz="2000" dirty="0"/>
              <a:t>Bu açıklamada tüm programlar için genel koşul olarak kabul edilen lise mezunu </a:t>
            </a:r>
            <a:r>
              <a:rPr lang="tr-TR" sz="2000" dirty="0" smtClean="0"/>
              <a:t>olmak gerekir </a:t>
            </a:r>
            <a:r>
              <a:rPr lang="tr-TR" sz="2000" dirty="0"/>
              <a:t>koşuluna ek olarak programa hangi puan türü ile öğrenci kabul edildiği </a:t>
            </a:r>
            <a:r>
              <a:rPr lang="tr-TR" sz="2000" dirty="0" smtClean="0"/>
              <a:t>de belirtilebilir</a:t>
            </a:r>
            <a:r>
              <a:rPr lang="tr-TR" sz="2000" dirty="0"/>
              <a:t>. </a:t>
            </a:r>
            <a:r>
              <a:rPr lang="tr-TR" sz="2000" dirty="0" smtClean="0"/>
              <a:t> </a:t>
            </a:r>
          </a:p>
          <a:p>
            <a:pPr>
              <a:lnSpc>
                <a:spcPct val="100000"/>
              </a:lnSpc>
              <a:spcBef>
                <a:spcPts val="0"/>
              </a:spcBef>
              <a:spcAft>
                <a:spcPts val="400"/>
              </a:spcAft>
            </a:pPr>
            <a:r>
              <a:rPr lang="tr-TR" sz="2000" dirty="0" smtClean="0"/>
              <a:t>Programa </a:t>
            </a:r>
            <a:r>
              <a:rPr lang="tr-TR" sz="2000" dirty="0"/>
              <a:t>kabul edilmek için diğer özel koşullar varsa bunlar </a:t>
            </a:r>
            <a:r>
              <a:rPr lang="tr-TR" sz="2000" dirty="0" smtClean="0"/>
              <a:t>da belirtilmelidir</a:t>
            </a:r>
            <a:r>
              <a:rPr lang="tr-TR" sz="2000" dirty="0"/>
              <a:t>.</a:t>
            </a:r>
          </a:p>
          <a:p>
            <a:pPr>
              <a:lnSpc>
                <a:spcPct val="100000"/>
              </a:lnSpc>
              <a:spcBef>
                <a:spcPts val="0"/>
              </a:spcBef>
              <a:spcAft>
                <a:spcPts val="400"/>
              </a:spcAft>
            </a:pPr>
            <a:r>
              <a:rPr lang="tr-TR" sz="2000" dirty="0"/>
              <a:t>Uluslararası öğrenciler için kayıt kabul koşullarını da mutlaka </a:t>
            </a:r>
            <a:r>
              <a:rPr lang="tr-TR" sz="2000" dirty="0" smtClean="0"/>
              <a:t>belirtilmelidir. </a:t>
            </a:r>
          </a:p>
          <a:p>
            <a:pPr>
              <a:lnSpc>
                <a:spcPct val="100000"/>
              </a:lnSpc>
              <a:spcBef>
                <a:spcPts val="0"/>
              </a:spcBef>
              <a:spcAft>
                <a:spcPts val="400"/>
              </a:spcAft>
            </a:pPr>
            <a:endParaRPr lang="tr-TR" sz="2000" i="1" dirty="0"/>
          </a:p>
          <a:p>
            <a:pPr marL="0" indent="0">
              <a:lnSpc>
                <a:spcPct val="100000"/>
              </a:lnSpc>
              <a:spcBef>
                <a:spcPts val="0"/>
              </a:spcBef>
              <a:spcAft>
                <a:spcPts val="400"/>
              </a:spcAft>
              <a:buNone/>
            </a:pPr>
            <a:endParaRPr lang="tr-TR" sz="2000" b="1" i="1" u="sng" dirty="0" smtClean="0">
              <a:solidFill>
                <a:srgbClr val="0000FF"/>
              </a:solidFill>
            </a:endParaRPr>
          </a:p>
          <a:p>
            <a:pPr marL="0" indent="0">
              <a:lnSpc>
                <a:spcPct val="100000"/>
              </a:lnSpc>
              <a:spcBef>
                <a:spcPts val="0"/>
              </a:spcBef>
              <a:spcAft>
                <a:spcPts val="400"/>
              </a:spcAft>
              <a:buNone/>
            </a:pPr>
            <a:r>
              <a:rPr lang="tr-TR" sz="1600" b="1" i="1" u="sng" dirty="0" smtClean="0">
                <a:solidFill>
                  <a:srgbClr val="0000FF"/>
                </a:solidFill>
              </a:rPr>
              <a:t>Örnekler:</a:t>
            </a:r>
          </a:p>
          <a:p>
            <a:pPr>
              <a:lnSpc>
                <a:spcPct val="100000"/>
              </a:lnSpc>
              <a:spcBef>
                <a:spcPts val="0"/>
              </a:spcBef>
              <a:spcAft>
                <a:spcPts val="400"/>
              </a:spcAft>
            </a:pPr>
            <a:r>
              <a:rPr lang="tr-TR" sz="1600" b="1" i="1" u="sng" dirty="0" smtClean="0">
                <a:solidFill>
                  <a:srgbClr val="FF0000"/>
                </a:solidFill>
              </a:rPr>
              <a:t>Resim-İş Öğretmenliği: </a:t>
            </a:r>
            <a:r>
              <a:rPr lang="tr-TR" sz="1600" i="1" dirty="0" smtClean="0"/>
              <a:t>1) Lise </a:t>
            </a:r>
            <a:r>
              <a:rPr lang="tr-TR" sz="1600" i="1" dirty="0"/>
              <a:t>ve dengi okul </a:t>
            </a:r>
            <a:r>
              <a:rPr lang="tr-TR" sz="1600" i="1" dirty="0" smtClean="0"/>
              <a:t>diploması, 2) Üniversite </a:t>
            </a:r>
            <a:r>
              <a:rPr lang="tr-TR" sz="1600" i="1" dirty="0"/>
              <a:t>Öğrenci Seçme Sınavı (ÖSS)'den yetenek sınavı için öngörülen yeterli </a:t>
            </a:r>
            <a:r>
              <a:rPr lang="tr-TR" sz="1600" i="1" dirty="0" smtClean="0"/>
              <a:t>puanı almak, 3) Resim </a:t>
            </a:r>
            <a:r>
              <a:rPr lang="tr-TR" sz="1600" i="1" dirty="0"/>
              <a:t>özel yetenek sınavı birinci aşamayı geçerek ikinci aşama sınavından yeterli </a:t>
            </a:r>
            <a:r>
              <a:rPr lang="tr-TR" sz="1600" i="1" dirty="0" smtClean="0"/>
              <a:t>puanı almak,</a:t>
            </a:r>
          </a:p>
          <a:p>
            <a:pPr>
              <a:lnSpc>
                <a:spcPct val="100000"/>
              </a:lnSpc>
              <a:spcBef>
                <a:spcPts val="0"/>
              </a:spcBef>
              <a:spcAft>
                <a:spcPts val="400"/>
              </a:spcAft>
            </a:pPr>
            <a:r>
              <a:rPr lang="tr-TR" sz="1600" b="1" u="sng" dirty="0" smtClean="0">
                <a:solidFill>
                  <a:srgbClr val="FF0000"/>
                </a:solidFill>
              </a:rPr>
              <a:t>Hukuk Programı: </a:t>
            </a:r>
            <a:r>
              <a:rPr lang="tr-TR" sz="1600" i="1" dirty="0"/>
              <a:t>Türkiye'deki orta öğretim kurumlarından mezun olan öğrenciler için başvuru şartları; Yükseköğretim Kurum Sınavları (YKS)'den Eşit Ağırlık alanında yeterli puanı almak ve Lise ve dengi okul diplomasına sahip olmak şeklindedir. Türk liselerine denk bir okuldan mezun olan ve başvuru koşullarını sağlayan yabancı uyruklu öğrenciler de üniversitemizin Hukuk lisans programına öğrenim görmek için başvuruda bulunabilirler. Yabancı uyruklu öğrenciler ÖSYM tarafından yapılan Yabancı Uyruklu Öğrenci Sınavı (YÖS) ile başvuruları değerlendirilmek üzere kabul edilecektir. Ayrıca yabancı uyruklu öğrenci kontenjanları için başvuruda bulunan adayların lisans programlarının belirlenen kayıt şartlarını taşımaları da gerekmektedir. 2019 yılı YÖS kılavuzunda TRÜ Hukuk Fakültesine iki kontenjan ayrılmıştır</a:t>
            </a:r>
            <a:r>
              <a:rPr lang="tr-TR" sz="1600" i="1" dirty="0" smtClean="0"/>
              <a:t>.</a:t>
            </a:r>
            <a:endParaRPr lang="tr-TR" sz="1600"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F8FB9B4B-5C63-480E-80A9-7ACF99E7854C}"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17</a:t>
            </a:fld>
            <a:endParaRPr lang="tr-TR"/>
          </a:p>
        </p:txBody>
      </p:sp>
    </p:spTree>
    <p:extLst>
      <p:ext uri="{BB962C8B-B14F-4D97-AF65-F5344CB8AC3E}">
        <p14:creationId xmlns:p14="http://schemas.microsoft.com/office/powerpoint/2010/main" val="1763663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341832" y="948583"/>
            <a:ext cx="11622280" cy="5407767"/>
          </a:xfrm>
        </p:spPr>
        <p:txBody>
          <a:bodyPr>
            <a:noAutofit/>
          </a:bodyPr>
          <a:lstStyle/>
          <a:p>
            <a:pPr marL="360000" lvl="0" indent="-360000">
              <a:lnSpc>
                <a:spcPct val="100000"/>
              </a:lnSpc>
              <a:spcBef>
                <a:spcPts val="0"/>
              </a:spcBef>
              <a:spcAft>
                <a:spcPts val="400"/>
              </a:spcAft>
            </a:pPr>
            <a:r>
              <a:rPr lang="tr-TR" sz="2400" b="1" dirty="0" smtClean="0">
                <a:solidFill>
                  <a:srgbClr val="FF0000"/>
                </a:solidFill>
              </a:rPr>
              <a:t>Önceki </a:t>
            </a:r>
            <a:r>
              <a:rPr lang="tr-TR" sz="2400" b="1" dirty="0">
                <a:solidFill>
                  <a:srgbClr val="FF0000"/>
                </a:solidFill>
              </a:rPr>
              <a:t>Öğrenmenin (</a:t>
            </a:r>
            <a:r>
              <a:rPr lang="tr-TR" sz="2400" b="1" dirty="0" err="1">
                <a:solidFill>
                  <a:srgbClr val="FF0000"/>
                </a:solidFill>
              </a:rPr>
              <a:t>Formal</a:t>
            </a:r>
            <a:r>
              <a:rPr lang="tr-TR" sz="2400" b="1" dirty="0">
                <a:solidFill>
                  <a:srgbClr val="FF0000"/>
                </a:solidFill>
              </a:rPr>
              <a:t>, İn-</a:t>
            </a:r>
            <a:r>
              <a:rPr lang="tr-TR" sz="2400" b="1" dirty="0" err="1">
                <a:solidFill>
                  <a:srgbClr val="FF0000"/>
                </a:solidFill>
              </a:rPr>
              <a:t>formal</a:t>
            </a:r>
            <a:r>
              <a:rPr lang="tr-TR" sz="2400" b="1" dirty="0">
                <a:solidFill>
                  <a:srgbClr val="FF0000"/>
                </a:solidFill>
              </a:rPr>
              <a:t>, </a:t>
            </a:r>
            <a:r>
              <a:rPr lang="tr-TR" sz="2400" b="1" dirty="0" err="1">
                <a:solidFill>
                  <a:srgbClr val="FF0000"/>
                </a:solidFill>
              </a:rPr>
              <a:t>Non-formal</a:t>
            </a:r>
            <a:r>
              <a:rPr lang="tr-TR" sz="2400" b="1" dirty="0">
                <a:solidFill>
                  <a:srgbClr val="FF0000"/>
                </a:solidFill>
              </a:rPr>
              <a:t>) Tanınması Hakkında </a:t>
            </a:r>
            <a:r>
              <a:rPr lang="tr-TR" sz="2400" b="1" dirty="0" smtClean="0">
                <a:solidFill>
                  <a:srgbClr val="FF0000"/>
                </a:solidFill>
              </a:rPr>
              <a:t>Kurallar / </a:t>
            </a:r>
            <a:r>
              <a:rPr lang="tr-TR" sz="2400" b="1" dirty="0" err="1" smtClean="0">
                <a:solidFill>
                  <a:srgbClr val="FF0000"/>
                </a:solidFill>
              </a:rPr>
              <a:t>Specific</a:t>
            </a:r>
            <a:r>
              <a:rPr lang="tr-TR" sz="2400" b="1" dirty="0" smtClean="0">
                <a:solidFill>
                  <a:srgbClr val="FF0000"/>
                </a:solidFill>
              </a:rPr>
              <a:t> </a:t>
            </a:r>
            <a:r>
              <a:rPr lang="tr-TR" sz="2400" b="1" dirty="0" err="1" smtClean="0">
                <a:solidFill>
                  <a:srgbClr val="FF0000"/>
                </a:solidFill>
              </a:rPr>
              <a:t>Arrangements</a:t>
            </a:r>
            <a:r>
              <a:rPr lang="tr-TR" sz="2400" b="1" dirty="0" smtClean="0">
                <a:solidFill>
                  <a:srgbClr val="FF0000"/>
                </a:solidFill>
              </a:rPr>
              <a:t> </a:t>
            </a:r>
            <a:r>
              <a:rPr lang="tr-TR" sz="2400" b="1" dirty="0" err="1">
                <a:solidFill>
                  <a:srgbClr val="FF0000"/>
                </a:solidFill>
              </a:rPr>
              <a:t>for</a:t>
            </a:r>
            <a:r>
              <a:rPr lang="tr-TR" sz="2400" b="1" dirty="0">
                <a:solidFill>
                  <a:srgbClr val="FF0000"/>
                </a:solidFill>
              </a:rPr>
              <a:t> </a:t>
            </a:r>
            <a:r>
              <a:rPr lang="tr-TR" sz="2400" b="1" dirty="0" err="1">
                <a:solidFill>
                  <a:srgbClr val="FF0000"/>
                </a:solidFill>
              </a:rPr>
              <a:t>Recognition</a:t>
            </a:r>
            <a:r>
              <a:rPr lang="tr-TR" sz="2400" b="1" dirty="0">
                <a:solidFill>
                  <a:srgbClr val="FF0000"/>
                </a:solidFill>
              </a:rPr>
              <a:t> of </a:t>
            </a:r>
            <a:r>
              <a:rPr lang="tr-TR" sz="2400" b="1" dirty="0" err="1">
                <a:solidFill>
                  <a:srgbClr val="FF0000"/>
                </a:solidFill>
              </a:rPr>
              <a:t>Prior</a:t>
            </a:r>
            <a:r>
              <a:rPr lang="tr-TR" sz="2400" b="1" dirty="0">
                <a:solidFill>
                  <a:srgbClr val="FF0000"/>
                </a:solidFill>
              </a:rPr>
              <a:t> Learning (</a:t>
            </a:r>
            <a:r>
              <a:rPr lang="tr-TR" sz="2400" b="1" dirty="0" err="1">
                <a:solidFill>
                  <a:srgbClr val="FF0000"/>
                </a:solidFill>
              </a:rPr>
              <a:t>Formal</a:t>
            </a:r>
            <a:r>
              <a:rPr lang="tr-TR" sz="2400" b="1" dirty="0">
                <a:solidFill>
                  <a:srgbClr val="FF0000"/>
                </a:solidFill>
              </a:rPr>
              <a:t>, </a:t>
            </a:r>
            <a:r>
              <a:rPr lang="tr-TR" sz="2400" b="1" dirty="0" err="1">
                <a:solidFill>
                  <a:srgbClr val="FF0000"/>
                </a:solidFill>
              </a:rPr>
              <a:t>Non-Formal</a:t>
            </a:r>
            <a:r>
              <a:rPr lang="tr-TR" sz="2400" b="1" dirty="0">
                <a:solidFill>
                  <a:srgbClr val="FF0000"/>
                </a:solidFill>
              </a:rPr>
              <a:t>, </a:t>
            </a:r>
            <a:r>
              <a:rPr lang="tr-TR" sz="2400" b="1" dirty="0" err="1">
                <a:solidFill>
                  <a:srgbClr val="FF0000"/>
                </a:solidFill>
              </a:rPr>
              <a:t>In-formal</a:t>
            </a:r>
            <a:r>
              <a:rPr lang="tr-TR" sz="2400" b="1" dirty="0" smtClean="0">
                <a:solidFill>
                  <a:srgbClr val="FF0000"/>
                </a:solidFill>
              </a:rPr>
              <a:t>)</a:t>
            </a:r>
          </a:p>
          <a:p>
            <a:pPr marL="360000" lvl="0" indent="-360000">
              <a:lnSpc>
                <a:spcPct val="100000"/>
              </a:lnSpc>
              <a:spcBef>
                <a:spcPts val="0"/>
              </a:spcBef>
              <a:spcAft>
                <a:spcPts val="400"/>
              </a:spcAft>
            </a:pPr>
            <a:endParaRPr lang="tr-TR" sz="2000" b="1" dirty="0">
              <a:solidFill>
                <a:srgbClr val="FF0000"/>
              </a:solidFill>
            </a:endParaRPr>
          </a:p>
          <a:p>
            <a:pPr>
              <a:lnSpc>
                <a:spcPct val="100000"/>
              </a:lnSpc>
              <a:spcBef>
                <a:spcPts val="0"/>
              </a:spcBef>
              <a:spcAft>
                <a:spcPts val="400"/>
              </a:spcAft>
            </a:pPr>
            <a:r>
              <a:rPr lang="tr-TR" sz="2000" dirty="0"/>
              <a:t>Bu bölüm daha önce yurtiçi veya yurtdışındaki başka bir yükseköğretim </a:t>
            </a:r>
            <a:r>
              <a:rPr lang="tr-TR" sz="2000" dirty="0" smtClean="0"/>
              <a:t>kurumunda öğrenim </a:t>
            </a:r>
            <a:r>
              <a:rPr lang="tr-TR" sz="2000" dirty="0"/>
              <a:t>görmüş bir öğrencinin aldığı eğitimin sizin tarafınızdan tanınmasının </a:t>
            </a:r>
            <a:r>
              <a:rPr lang="tr-TR" sz="2000" dirty="0" smtClean="0"/>
              <a:t>nasıl yapılacağına </a:t>
            </a:r>
            <a:r>
              <a:rPr lang="tr-TR" sz="2000" dirty="0"/>
              <a:t>dair bilgiyi içerir. </a:t>
            </a:r>
            <a:r>
              <a:rPr lang="tr-TR" sz="2000" i="1" dirty="0">
                <a:solidFill>
                  <a:srgbClr val="FF0000"/>
                </a:solidFill>
              </a:rPr>
              <a:t>Örneğin yatay geçiş yapan öğrencinin geçmişte </a:t>
            </a:r>
            <a:r>
              <a:rPr lang="tr-TR" sz="2000" i="1" dirty="0" smtClean="0">
                <a:solidFill>
                  <a:srgbClr val="FF0000"/>
                </a:solidFill>
              </a:rPr>
              <a:t>başarılı olduğu </a:t>
            </a:r>
            <a:r>
              <a:rPr lang="tr-TR" sz="2000" i="1" dirty="0">
                <a:solidFill>
                  <a:srgbClr val="FF0000"/>
                </a:solidFill>
              </a:rPr>
              <a:t>derslerinin transferi gibi. </a:t>
            </a:r>
            <a:endParaRPr lang="tr-TR" sz="2000" i="1" dirty="0" smtClean="0">
              <a:solidFill>
                <a:srgbClr val="FF0000"/>
              </a:solidFill>
            </a:endParaRPr>
          </a:p>
          <a:p>
            <a:pPr>
              <a:lnSpc>
                <a:spcPct val="100000"/>
              </a:lnSpc>
              <a:spcBef>
                <a:spcPts val="0"/>
              </a:spcBef>
              <a:spcAft>
                <a:spcPts val="400"/>
              </a:spcAft>
            </a:pPr>
            <a:r>
              <a:rPr lang="tr-TR" sz="2000" dirty="0" smtClean="0"/>
              <a:t>Bu </a:t>
            </a:r>
            <a:r>
              <a:rPr lang="tr-TR" sz="2000" dirty="0"/>
              <a:t>işlemlerin nasıl yapılacağı ilgili </a:t>
            </a:r>
            <a:r>
              <a:rPr lang="tr-TR" sz="2000" dirty="0" smtClean="0"/>
              <a:t>yönetmeliklerle belirlenmiştir</a:t>
            </a:r>
            <a:r>
              <a:rPr lang="tr-TR" sz="2000" dirty="0"/>
              <a:t>. Buraya kısa bir açıklama yazılıp ilgili eğitim‐öğretim ve </a:t>
            </a:r>
            <a:r>
              <a:rPr lang="tr-TR" sz="2000" dirty="0" smtClean="0"/>
              <a:t>sınav yönetmeliğine </a:t>
            </a:r>
            <a:r>
              <a:rPr lang="tr-TR" sz="2000" dirty="0"/>
              <a:t>link verebilirsiniz</a:t>
            </a:r>
            <a:r>
              <a:rPr lang="tr-TR" sz="2000" dirty="0" smtClean="0"/>
              <a:t>. </a:t>
            </a:r>
          </a:p>
          <a:p>
            <a:pPr>
              <a:lnSpc>
                <a:spcPct val="100000"/>
              </a:lnSpc>
              <a:spcBef>
                <a:spcPts val="0"/>
              </a:spcBef>
              <a:spcAft>
                <a:spcPts val="400"/>
              </a:spcAft>
            </a:pPr>
            <a:r>
              <a:rPr lang="tr-TR" sz="2000" dirty="0" smtClean="0"/>
              <a:t>Değişim </a:t>
            </a:r>
            <a:r>
              <a:rPr lang="tr-TR" sz="2000" dirty="0"/>
              <a:t>programları ile başka bir yükseköğretim kurumunda belli bir süre </a:t>
            </a:r>
            <a:r>
              <a:rPr lang="tr-TR" sz="2000" dirty="0" smtClean="0"/>
              <a:t>öğrenim görmüş </a:t>
            </a:r>
            <a:r>
              <a:rPr lang="tr-TR" sz="2000" dirty="0"/>
              <a:t>öğrencilerinizin bu öğrenimlerinin akademik tanınmasını nasıl yaptığınıza </a:t>
            </a:r>
            <a:r>
              <a:rPr lang="tr-TR" sz="2000" dirty="0" smtClean="0"/>
              <a:t>dair kısa </a:t>
            </a:r>
            <a:r>
              <a:rPr lang="tr-TR" sz="2000" dirty="0"/>
              <a:t>açıklamayı da bu bölüme yazınız</a:t>
            </a:r>
            <a:r>
              <a:rPr lang="tr-TR" sz="2000" dirty="0" smtClean="0"/>
              <a:t>.</a:t>
            </a:r>
          </a:p>
          <a:p>
            <a:pPr>
              <a:lnSpc>
                <a:spcPct val="100000"/>
              </a:lnSpc>
              <a:spcBef>
                <a:spcPts val="0"/>
              </a:spcBef>
              <a:spcAft>
                <a:spcPts val="400"/>
              </a:spcAft>
            </a:pPr>
            <a:endParaRPr lang="tr-TR" sz="2000" b="1" i="1" dirty="0">
              <a:solidFill>
                <a:srgbClr val="FF0000"/>
              </a:solidFill>
            </a:endParaRPr>
          </a:p>
          <a:p>
            <a:pPr>
              <a:lnSpc>
                <a:spcPct val="100000"/>
              </a:lnSpc>
              <a:spcBef>
                <a:spcPts val="0"/>
              </a:spcBef>
              <a:spcAft>
                <a:spcPts val="400"/>
              </a:spcAft>
            </a:pPr>
            <a:r>
              <a:rPr lang="tr-TR" sz="1600" b="1" i="1" dirty="0" smtClean="0">
                <a:solidFill>
                  <a:srgbClr val="FF0000"/>
                </a:solidFill>
              </a:rPr>
              <a:t>Örnek: </a:t>
            </a:r>
            <a:r>
              <a:rPr lang="tr-TR" sz="1600" i="1" dirty="0"/>
              <a:t>Trabzon Üniversitesi'nde öğrenmenin tanınması "Yükseköğretim Kurumlarında </a:t>
            </a:r>
            <a:r>
              <a:rPr lang="tr-TR" sz="1600" i="1" dirty="0" err="1"/>
              <a:t>Önlisans</a:t>
            </a:r>
            <a:r>
              <a:rPr lang="tr-TR" sz="1600" i="1" dirty="0"/>
              <a:t> ve Lisans Düzeyindeki Programlar Arasında Geçiş, Çift </a:t>
            </a:r>
            <a:r>
              <a:rPr lang="tr-TR" sz="1600" i="1" dirty="0" err="1"/>
              <a:t>Anadal</a:t>
            </a:r>
            <a:r>
              <a:rPr lang="tr-TR" sz="1600" i="1" dirty="0"/>
              <a:t>, </a:t>
            </a:r>
            <a:r>
              <a:rPr lang="tr-TR" sz="1600" i="1" dirty="0" err="1"/>
              <a:t>Yandal</a:t>
            </a:r>
            <a:r>
              <a:rPr lang="tr-TR" sz="1600" i="1" dirty="0"/>
              <a:t> ile </a:t>
            </a:r>
            <a:r>
              <a:rPr lang="tr-TR" sz="1600" i="1" dirty="0" err="1"/>
              <a:t>Kurumlararası</a:t>
            </a:r>
            <a:r>
              <a:rPr lang="tr-TR" sz="1600" i="1" dirty="0"/>
              <a:t> Kredi Transferi Yapılması Esaslarına İlişkin Yönetmelik" kapsamında gerçekleştirilmektedir. Dikey Geçiş Sınavında (DGS) başarılı olan Adalet Meslek Yüksekokulu mezunları lisans derecesi almak üzere eğitimlerine devam edebilmeleri için kabul edilebilirler.</a:t>
            </a:r>
            <a:endParaRPr lang="tr-TR" sz="1600" b="1" i="1" dirty="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CD27D152-E6FD-4FB8-9EB7-F4785DA7A63C}"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18</a:t>
            </a:fld>
            <a:endParaRPr lang="tr-TR"/>
          </a:p>
        </p:txBody>
      </p:sp>
    </p:spTree>
    <p:extLst>
      <p:ext uri="{BB962C8B-B14F-4D97-AF65-F5344CB8AC3E}">
        <p14:creationId xmlns:p14="http://schemas.microsoft.com/office/powerpoint/2010/main" val="687797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376015" y="940037"/>
            <a:ext cx="11622280" cy="5426581"/>
          </a:xfrm>
        </p:spPr>
        <p:txBody>
          <a:bodyPr>
            <a:normAutofit/>
          </a:bodyPr>
          <a:lstStyle/>
          <a:p>
            <a:pPr>
              <a:lnSpc>
                <a:spcPct val="100000"/>
              </a:lnSpc>
              <a:spcBef>
                <a:spcPts val="0"/>
              </a:spcBef>
              <a:spcAft>
                <a:spcPts val="400"/>
              </a:spcAft>
            </a:pPr>
            <a:r>
              <a:rPr lang="tr-TR" b="1" dirty="0" smtClean="0">
                <a:solidFill>
                  <a:srgbClr val="FF0000"/>
                </a:solidFill>
              </a:rPr>
              <a:t>Yeterlilik </a:t>
            </a:r>
            <a:r>
              <a:rPr lang="tr-TR" b="1" dirty="0">
                <a:solidFill>
                  <a:srgbClr val="FF0000"/>
                </a:solidFill>
              </a:rPr>
              <a:t>Koşulları ve </a:t>
            </a:r>
            <a:r>
              <a:rPr lang="tr-TR" b="1" dirty="0" smtClean="0">
                <a:solidFill>
                  <a:srgbClr val="FF0000"/>
                </a:solidFill>
              </a:rPr>
              <a:t>Kuralları / </a:t>
            </a:r>
            <a:r>
              <a:rPr lang="tr-TR" b="1" dirty="0" err="1" smtClean="0">
                <a:solidFill>
                  <a:srgbClr val="FF0000"/>
                </a:solidFill>
              </a:rPr>
              <a:t>Qualification</a:t>
            </a:r>
            <a:r>
              <a:rPr lang="tr-TR" b="1" dirty="0" smtClean="0">
                <a:solidFill>
                  <a:srgbClr val="FF0000"/>
                </a:solidFill>
              </a:rPr>
              <a:t> </a:t>
            </a:r>
            <a:r>
              <a:rPr lang="tr-TR" b="1" dirty="0" err="1">
                <a:solidFill>
                  <a:srgbClr val="FF0000"/>
                </a:solidFill>
              </a:rPr>
              <a:t>Requirements</a:t>
            </a:r>
            <a:r>
              <a:rPr lang="tr-TR" b="1" dirty="0">
                <a:solidFill>
                  <a:srgbClr val="FF0000"/>
                </a:solidFill>
              </a:rPr>
              <a:t> </a:t>
            </a:r>
            <a:r>
              <a:rPr lang="tr-TR" b="1" dirty="0" err="1">
                <a:solidFill>
                  <a:srgbClr val="FF0000"/>
                </a:solidFill>
              </a:rPr>
              <a:t>and</a:t>
            </a:r>
            <a:r>
              <a:rPr lang="tr-TR" b="1" dirty="0">
                <a:solidFill>
                  <a:srgbClr val="FF0000"/>
                </a:solidFill>
              </a:rPr>
              <a:t> </a:t>
            </a:r>
            <a:r>
              <a:rPr lang="tr-TR" b="1" dirty="0" err="1" smtClean="0">
                <a:solidFill>
                  <a:srgbClr val="FF0000"/>
                </a:solidFill>
              </a:rPr>
              <a:t>Regulations</a:t>
            </a:r>
            <a:endParaRPr lang="tr-TR" b="1" dirty="0" smtClean="0">
              <a:solidFill>
                <a:srgbClr val="FF0000"/>
              </a:solidFill>
            </a:endParaRPr>
          </a:p>
          <a:p>
            <a:pPr>
              <a:lnSpc>
                <a:spcPct val="100000"/>
              </a:lnSpc>
              <a:spcBef>
                <a:spcPts val="0"/>
              </a:spcBef>
              <a:spcAft>
                <a:spcPts val="400"/>
              </a:spcAft>
            </a:pPr>
            <a:endParaRPr lang="tr-TR" b="1" dirty="0">
              <a:solidFill>
                <a:srgbClr val="FF0000"/>
              </a:solidFill>
            </a:endParaRPr>
          </a:p>
          <a:p>
            <a:pPr>
              <a:lnSpc>
                <a:spcPct val="100000"/>
              </a:lnSpc>
              <a:spcBef>
                <a:spcPts val="0"/>
              </a:spcBef>
              <a:spcAft>
                <a:spcPts val="400"/>
              </a:spcAft>
            </a:pPr>
            <a:r>
              <a:rPr lang="tr-TR" sz="2400" dirty="0"/>
              <a:t>Bu bölümde programdan mezun olmak için gerekli koşulları </a:t>
            </a:r>
            <a:r>
              <a:rPr lang="tr-TR" sz="2400" dirty="0" smtClean="0"/>
              <a:t>yazılır. </a:t>
            </a:r>
            <a:r>
              <a:rPr lang="tr-TR" sz="2400" dirty="0"/>
              <a:t>Mezuniyet </a:t>
            </a:r>
            <a:r>
              <a:rPr lang="tr-TR" sz="2400" dirty="0" smtClean="0"/>
              <a:t>için gerekli </a:t>
            </a:r>
            <a:r>
              <a:rPr lang="tr-TR" sz="2400" dirty="0"/>
              <a:t>Kredi miktarı, toplam AKTS kredisi miktarı, tüm derslerden başarılı </a:t>
            </a:r>
            <a:r>
              <a:rPr lang="tr-TR" sz="2400" dirty="0" smtClean="0"/>
              <a:t>olmak, ağırlıklı </a:t>
            </a:r>
            <a:r>
              <a:rPr lang="tr-TR" sz="2400" dirty="0"/>
              <a:t>not ortalaması, </a:t>
            </a:r>
            <a:r>
              <a:rPr lang="tr-TR" sz="2400" dirty="0" smtClean="0"/>
              <a:t>varsa </a:t>
            </a:r>
            <a:r>
              <a:rPr lang="tr-TR" sz="2400" dirty="0"/>
              <a:t>bitirme projesi, staj da belirtilir. </a:t>
            </a:r>
            <a:endParaRPr lang="tr-TR" sz="2400" dirty="0" smtClean="0"/>
          </a:p>
          <a:p>
            <a:pPr>
              <a:lnSpc>
                <a:spcPct val="100000"/>
              </a:lnSpc>
              <a:spcBef>
                <a:spcPts val="0"/>
              </a:spcBef>
              <a:spcAft>
                <a:spcPts val="400"/>
              </a:spcAft>
            </a:pPr>
            <a:endParaRPr lang="tr-TR" sz="2400" dirty="0" smtClean="0"/>
          </a:p>
          <a:p>
            <a:pPr>
              <a:lnSpc>
                <a:spcPct val="100000"/>
              </a:lnSpc>
              <a:spcBef>
                <a:spcPts val="0"/>
              </a:spcBef>
              <a:spcAft>
                <a:spcPts val="400"/>
              </a:spcAft>
            </a:pPr>
            <a:r>
              <a:rPr lang="tr-TR" sz="2400" dirty="0" smtClean="0"/>
              <a:t>İlgili yönetmelik maddesini </a:t>
            </a:r>
            <a:r>
              <a:rPr lang="tr-TR" sz="2400" dirty="0"/>
              <a:t>belirtiniz (</a:t>
            </a:r>
            <a:r>
              <a:rPr lang="tr-TR" sz="2400" dirty="0" err="1" smtClean="0"/>
              <a:t>Önlisans</a:t>
            </a:r>
            <a:r>
              <a:rPr lang="tr-TR" sz="2400" dirty="0" smtClean="0"/>
              <a:t> ve Lisans Eğitim‐Öğretim Yönetmeliği, Lisansüstü </a:t>
            </a:r>
            <a:r>
              <a:rPr lang="tr-TR" sz="2400" dirty="0"/>
              <a:t>Eğitim‐Öğretim </a:t>
            </a:r>
            <a:r>
              <a:rPr lang="tr-TR" sz="2400" dirty="0" smtClean="0"/>
              <a:t>Yönetmeliği, Senato Esasları, vb. ).</a:t>
            </a:r>
          </a:p>
          <a:p>
            <a:pPr>
              <a:lnSpc>
                <a:spcPct val="100000"/>
              </a:lnSpc>
              <a:spcBef>
                <a:spcPts val="0"/>
              </a:spcBef>
              <a:spcAft>
                <a:spcPts val="400"/>
              </a:spcAft>
            </a:pPr>
            <a:endParaRPr lang="tr-TR" sz="2400" b="1" dirty="0">
              <a:solidFill>
                <a:srgbClr val="FF0000"/>
              </a:solidFill>
            </a:endParaRPr>
          </a:p>
          <a:p>
            <a:pPr marL="360000" lvl="0" indent="-360000">
              <a:lnSpc>
                <a:spcPct val="100000"/>
              </a:lnSpc>
              <a:spcBef>
                <a:spcPts val="0"/>
              </a:spcBef>
              <a:spcAft>
                <a:spcPts val="400"/>
              </a:spcAft>
            </a:pPr>
            <a:r>
              <a:rPr lang="tr-TR" sz="2400" b="1" i="1" dirty="0" smtClean="0">
                <a:solidFill>
                  <a:srgbClr val="FF0000"/>
                </a:solidFill>
              </a:rPr>
              <a:t>Örnek: </a:t>
            </a:r>
            <a:r>
              <a:rPr lang="tr-TR" sz="2400" dirty="0" smtClean="0"/>
              <a:t>Programda </a:t>
            </a:r>
            <a:r>
              <a:rPr lang="tr-TR" sz="2400" dirty="0"/>
              <a:t>mevcut olan (toplam 240 AKTS karşılığı) derslerin tümünü başarıyla tamamlayan ve 4.00 üzerinden en az 2.0 ağırlıklı not ortalaması elde eden öğrencilere HUKUK alanında lisans diploması verilir.</a:t>
            </a:r>
            <a:endParaRPr lang="tr-TR" sz="2400" b="1"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9FB2D9E5-C1C4-4D96-940C-3AE88FAEAA04}"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19</a:t>
            </a:fld>
            <a:endParaRPr lang="tr-TR"/>
          </a:p>
        </p:txBody>
      </p:sp>
    </p:spTree>
    <p:extLst>
      <p:ext uri="{BB962C8B-B14F-4D97-AF65-F5344CB8AC3E}">
        <p14:creationId xmlns:p14="http://schemas.microsoft.com/office/powerpoint/2010/main" val="329920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2151" y="173255"/>
            <a:ext cx="10924673" cy="818147"/>
          </a:xfrm>
        </p:spPr>
        <p:txBody>
          <a:bodyPr>
            <a:noAutofit/>
          </a:bodyPr>
          <a:lstStyle/>
          <a:p>
            <a:pPr algn="ctr"/>
            <a:r>
              <a:rPr lang="tr-TR" sz="3200" b="1" dirty="0">
                <a:solidFill>
                  <a:srgbClr val="FF0000"/>
                </a:solidFill>
                <a:latin typeface="+mn-lt"/>
              </a:rPr>
              <a:t>T.C. </a:t>
            </a:r>
            <a:r>
              <a:rPr lang="tr-TR" sz="3200" b="1" dirty="0" smtClean="0">
                <a:solidFill>
                  <a:srgbClr val="0000FF"/>
                </a:solidFill>
                <a:latin typeface="+mn-lt"/>
              </a:rPr>
              <a:t/>
            </a:r>
            <a:br>
              <a:rPr lang="tr-TR" sz="3200" b="1" dirty="0" smtClean="0">
                <a:solidFill>
                  <a:srgbClr val="0000FF"/>
                </a:solidFill>
                <a:latin typeface="+mn-lt"/>
              </a:rPr>
            </a:br>
            <a:r>
              <a:rPr lang="tr-TR" sz="3200" b="1" dirty="0" smtClean="0">
                <a:solidFill>
                  <a:srgbClr val="0000FF"/>
                </a:solidFill>
                <a:latin typeface="+mn-lt"/>
              </a:rPr>
              <a:t>Trabzon Üniversitesi Bologna Eşgüdüm Komisyonu Yönergesi</a:t>
            </a:r>
            <a:endParaRPr lang="tr-TR" sz="3200" b="1" dirty="0">
              <a:solidFill>
                <a:srgbClr val="0000FF"/>
              </a:solidFill>
              <a:latin typeface="+mn-lt"/>
            </a:endParaRPr>
          </a:p>
        </p:txBody>
      </p:sp>
      <p:sp>
        <p:nvSpPr>
          <p:cNvPr id="3" name="İçerik Yer Tutucusu 2"/>
          <p:cNvSpPr>
            <a:spLocks noGrp="1"/>
          </p:cNvSpPr>
          <p:nvPr>
            <p:ph idx="1"/>
          </p:nvPr>
        </p:nvSpPr>
        <p:spPr>
          <a:xfrm>
            <a:off x="288757" y="1270535"/>
            <a:ext cx="11694695" cy="4706753"/>
          </a:xfrm>
        </p:spPr>
        <p:txBody>
          <a:bodyPr>
            <a:normAutofit fontScale="55000" lnSpcReduction="20000"/>
          </a:bodyPr>
          <a:lstStyle/>
          <a:p>
            <a:pPr>
              <a:lnSpc>
                <a:spcPct val="120000"/>
              </a:lnSpc>
              <a:spcBef>
                <a:spcPts val="0"/>
              </a:spcBef>
              <a:spcAft>
                <a:spcPts val="400"/>
              </a:spcAft>
            </a:pPr>
            <a:r>
              <a:rPr lang="tr-TR" dirty="0">
                <a:hlinkClick r:id="rId2"/>
              </a:rPr>
              <a:t>https://</a:t>
            </a:r>
            <a:r>
              <a:rPr lang="tr-TR" dirty="0" smtClean="0">
                <a:hlinkClick r:id="rId2"/>
              </a:rPr>
              <a:t>trabzon.edu.tr/Images/Uploads/YONERGELER/BOLOGNA%20E%C5%9EG%C3%9CD%C3%9CM%20KOM%C4%B0SYONU%20Y%C3%96NERGES%C4%B0.pdf</a:t>
            </a:r>
            <a:r>
              <a:rPr lang="tr-TR" dirty="0" smtClean="0"/>
              <a:t> </a:t>
            </a:r>
          </a:p>
          <a:p>
            <a:pPr>
              <a:lnSpc>
                <a:spcPct val="120000"/>
              </a:lnSpc>
              <a:spcBef>
                <a:spcPts val="0"/>
              </a:spcBef>
              <a:spcAft>
                <a:spcPts val="400"/>
              </a:spcAft>
            </a:pPr>
            <a:r>
              <a:rPr lang="tr-TR" b="1" dirty="0">
                <a:solidFill>
                  <a:srgbClr val="FF0000"/>
                </a:solidFill>
              </a:rPr>
              <a:t>Trabzon Üniversitesi Bologna Eşgüdüm Komisyonu (BEK) </a:t>
            </a:r>
            <a:endParaRPr lang="tr-TR" b="1" dirty="0" smtClean="0">
              <a:solidFill>
                <a:srgbClr val="FF0000"/>
              </a:solidFill>
            </a:endParaRPr>
          </a:p>
          <a:p>
            <a:pPr marL="0" indent="0">
              <a:lnSpc>
                <a:spcPct val="120000"/>
              </a:lnSpc>
              <a:spcBef>
                <a:spcPts val="0"/>
              </a:spcBef>
              <a:spcAft>
                <a:spcPts val="400"/>
              </a:spcAft>
              <a:buNone/>
            </a:pPr>
            <a:r>
              <a:rPr lang="tr-TR" dirty="0" smtClean="0"/>
              <a:t>MADDE </a:t>
            </a:r>
            <a:r>
              <a:rPr lang="tr-TR" dirty="0"/>
              <a:t>5 – (1) Bologna Süreci çalışma alanları doğrultusunda Üniversitenin ilgili birimlerinin yapılandırılmasını ve sürdürülebilir gelişmesini yönlendirmek üzere Bologna Eşgüdüm Komisyonu (BEK) oluşturulur. </a:t>
            </a:r>
            <a:endParaRPr lang="tr-TR" dirty="0" smtClean="0"/>
          </a:p>
          <a:p>
            <a:pPr marL="0" indent="0">
              <a:lnSpc>
                <a:spcPct val="120000"/>
              </a:lnSpc>
              <a:spcBef>
                <a:spcPts val="0"/>
              </a:spcBef>
              <a:spcAft>
                <a:spcPts val="400"/>
              </a:spcAft>
              <a:buNone/>
            </a:pPr>
            <a:r>
              <a:rPr lang="tr-TR" b="1" dirty="0" smtClean="0"/>
              <a:t>(</a:t>
            </a:r>
            <a:r>
              <a:rPr lang="tr-TR" b="1" dirty="0"/>
              <a:t>2) BEK, Rektör tarafından görevlendirilen aşağıdaki daimi üyelerden oluşur </a:t>
            </a:r>
            <a:endParaRPr lang="tr-TR" b="1" dirty="0" smtClean="0"/>
          </a:p>
          <a:p>
            <a:pPr marL="457200" lvl="1" indent="0">
              <a:lnSpc>
                <a:spcPct val="120000"/>
              </a:lnSpc>
              <a:spcBef>
                <a:spcPts val="0"/>
              </a:spcBef>
              <a:spcAft>
                <a:spcPts val="400"/>
              </a:spcAft>
              <a:buNone/>
            </a:pPr>
            <a:r>
              <a:rPr lang="tr-TR" dirty="0" smtClean="0"/>
              <a:t>a</a:t>
            </a:r>
            <a:r>
              <a:rPr lang="tr-TR" dirty="0"/>
              <a:t>) Eğitim öğretim ve/veya Dış İlişkilerden Sorumlu Rektör Yardımcısı/</a:t>
            </a:r>
            <a:r>
              <a:rPr lang="tr-TR" dirty="0" err="1"/>
              <a:t>ları</a:t>
            </a:r>
            <a:r>
              <a:rPr lang="tr-TR" dirty="0"/>
              <a:t> </a:t>
            </a:r>
            <a:endParaRPr lang="tr-TR" dirty="0" smtClean="0"/>
          </a:p>
          <a:p>
            <a:pPr marL="457200" lvl="1" indent="0">
              <a:lnSpc>
                <a:spcPct val="120000"/>
              </a:lnSpc>
              <a:spcBef>
                <a:spcPts val="0"/>
              </a:spcBef>
              <a:spcAft>
                <a:spcPts val="400"/>
              </a:spcAft>
              <a:buNone/>
            </a:pPr>
            <a:r>
              <a:rPr lang="tr-TR" dirty="0" smtClean="0"/>
              <a:t>b</a:t>
            </a:r>
            <a:r>
              <a:rPr lang="tr-TR" dirty="0"/>
              <a:t>) Kalite Komisyonu Başkanı </a:t>
            </a:r>
            <a:endParaRPr lang="tr-TR" dirty="0" smtClean="0"/>
          </a:p>
          <a:p>
            <a:pPr marL="457200" lvl="1" indent="0">
              <a:lnSpc>
                <a:spcPct val="120000"/>
              </a:lnSpc>
              <a:spcBef>
                <a:spcPts val="0"/>
              </a:spcBef>
              <a:spcAft>
                <a:spcPts val="400"/>
              </a:spcAft>
              <a:buNone/>
            </a:pPr>
            <a:r>
              <a:rPr lang="tr-TR" dirty="0" smtClean="0"/>
              <a:t>c</a:t>
            </a:r>
            <a:r>
              <a:rPr lang="tr-TR" dirty="0"/>
              <a:t>) Bologna Koordinatörü </a:t>
            </a:r>
            <a:endParaRPr lang="tr-TR" dirty="0" smtClean="0"/>
          </a:p>
          <a:p>
            <a:pPr marL="457200" lvl="1" indent="0">
              <a:lnSpc>
                <a:spcPct val="120000"/>
              </a:lnSpc>
              <a:spcBef>
                <a:spcPts val="0"/>
              </a:spcBef>
              <a:spcAft>
                <a:spcPts val="400"/>
              </a:spcAft>
              <a:buNone/>
            </a:pPr>
            <a:r>
              <a:rPr lang="tr-TR" dirty="0" smtClean="0"/>
              <a:t>d</a:t>
            </a:r>
            <a:r>
              <a:rPr lang="tr-TR" dirty="0"/>
              <a:t>) Dış İlişkiler Koordinatörü (varsa, ayrıca </a:t>
            </a:r>
            <a:r>
              <a:rPr lang="tr-TR" dirty="0" err="1"/>
              <a:t>Erasmus</a:t>
            </a:r>
            <a:r>
              <a:rPr lang="tr-TR" dirty="0"/>
              <a:t>, Mevlana ve Farabi Koordinatörleri) </a:t>
            </a:r>
            <a:endParaRPr lang="tr-TR" dirty="0" smtClean="0"/>
          </a:p>
          <a:p>
            <a:pPr marL="457200" lvl="1" indent="0">
              <a:lnSpc>
                <a:spcPct val="120000"/>
              </a:lnSpc>
              <a:spcBef>
                <a:spcPts val="0"/>
              </a:spcBef>
              <a:spcAft>
                <a:spcPts val="400"/>
              </a:spcAft>
              <a:buNone/>
            </a:pPr>
            <a:r>
              <a:rPr lang="tr-TR" dirty="0" smtClean="0"/>
              <a:t>e</a:t>
            </a:r>
            <a:r>
              <a:rPr lang="tr-TR" dirty="0"/>
              <a:t>) Akademik birimlerin (Fakülte, Enstitü, Yüksekokul, Konservatuvar ve Meslek Yüksekokulu,) eğitimden sorumlu dekan ve müdür yardımcıları, </a:t>
            </a:r>
            <a:endParaRPr lang="tr-TR" dirty="0" smtClean="0"/>
          </a:p>
          <a:p>
            <a:pPr marL="457200" lvl="1" indent="0">
              <a:lnSpc>
                <a:spcPct val="120000"/>
              </a:lnSpc>
              <a:spcBef>
                <a:spcPts val="0"/>
              </a:spcBef>
              <a:spcAft>
                <a:spcPts val="400"/>
              </a:spcAft>
              <a:buNone/>
            </a:pPr>
            <a:r>
              <a:rPr lang="tr-TR" dirty="0" smtClean="0"/>
              <a:t>f</a:t>
            </a:r>
            <a:r>
              <a:rPr lang="tr-TR" dirty="0"/>
              <a:t>) Bilgi İşlem Daire Başkanı, </a:t>
            </a:r>
            <a:endParaRPr lang="tr-TR" dirty="0" smtClean="0"/>
          </a:p>
          <a:p>
            <a:pPr marL="457200" lvl="1" indent="0">
              <a:lnSpc>
                <a:spcPct val="120000"/>
              </a:lnSpc>
              <a:spcBef>
                <a:spcPts val="0"/>
              </a:spcBef>
              <a:spcAft>
                <a:spcPts val="400"/>
              </a:spcAft>
              <a:buNone/>
            </a:pPr>
            <a:r>
              <a:rPr lang="tr-TR" dirty="0" smtClean="0"/>
              <a:t>g</a:t>
            </a:r>
            <a:r>
              <a:rPr lang="tr-TR" dirty="0"/>
              <a:t>) Öğrenci İşleri Daire Başkanı </a:t>
            </a:r>
            <a:endParaRPr lang="tr-TR" dirty="0" smtClean="0"/>
          </a:p>
          <a:p>
            <a:pPr marL="457200" lvl="1" indent="0">
              <a:lnSpc>
                <a:spcPct val="120000"/>
              </a:lnSpc>
              <a:spcBef>
                <a:spcPts val="0"/>
              </a:spcBef>
              <a:spcAft>
                <a:spcPts val="400"/>
              </a:spcAft>
              <a:buNone/>
            </a:pPr>
            <a:r>
              <a:rPr lang="tr-TR" dirty="0" smtClean="0"/>
              <a:t>h</a:t>
            </a:r>
            <a:r>
              <a:rPr lang="tr-TR" dirty="0"/>
              <a:t>) Sağlık, Kültür ve Spor Dairesi Başkanı </a:t>
            </a:r>
            <a:endParaRPr lang="tr-TR" dirty="0" smtClean="0"/>
          </a:p>
          <a:p>
            <a:pPr marL="457200" lvl="1" indent="0">
              <a:lnSpc>
                <a:spcPct val="120000"/>
              </a:lnSpc>
              <a:spcBef>
                <a:spcPts val="0"/>
              </a:spcBef>
              <a:spcAft>
                <a:spcPts val="400"/>
              </a:spcAft>
              <a:buNone/>
            </a:pPr>
            <a:r>
              <a:rPr lang="tr-TR" dirty="0" smtClean="0"/>
              <a:t>i</a:t>
            </a:r>
            <a:r>
              <a:rPr lang="tr-TR" dirty="0"/>
              <a:t>) Engelli Öğrenci Birim Koordinatörü </a:t>
            </a:r>
            <a:endParaRPr lang="tr-TR" dirty="0" smtClean="0"/>
          </a:p>
          <a:p>
            <a:pPr marL="457200" lvl="1" indent="0">
              <a:lnSpc>
                <a:spcPct val="120000"/>
              </a:lnSpc>
              <a:spcBef>
                <a:spcPts val="0"/>
              </a:spcBef>
              <a:spcAft>
                <a:spcPts val="400"/>
              </a:spcAft>
              <a:buNone/>
            </a:pPr>
            <a:r>
              <a:rPr lang="tr-TR" dirty="0" smtClean="0"/>
              <a:t>j</a:t>
            </a:r>
            <a:r>
              <a:rPr lang="tr-TR" dirty="0"/>
              <a:t>) Uzaktan Eğitim Uygulama ve Araştırma Merkezi Müdürü </a:t>
            </a:r>
            <a:endParaRPr lang="tr-TR" dirty="0" smtClean="0"/>
          </a:p>
          <a:p>
            <a:pPr marL="457200" lvl="1" indent="0">
              <a:lnSpc>
                <a:spcPct val="120000"/>
              </a:lnSpc>
              <a:spcBef>
                <a:spcPts val="0"/>
              </a:spcBef>
              <a:spcAft>
                <a:spcPts val="400"/>
              </a:spcAft>
              <a:buNone/>
            </a:pPr>
            <a:r>
              <a:rPr lang="tr-TR" dirty="0" smtClean="0"/>
              <a:t>k</a:t>
            </a:r>
            <a:r>
              <a:rPr lang="tr-TR" dirty="0"/>
              <a:t>) Öğrenci Konseyi Başkanı </a:t>
            </a:r>
            <a:endParaRPr lang="tr-TR" dirty="0" smtClean="0"/>
          </a:p>
          <a:p>
            <a:pPr marL="0" indent="0">
              <a:lnSpc>
                <a:spcPct val="120000"/>
              </a:lnSpc>
              <a:spcBef>
                <a:spcPts val="0"/>
              </a:spcBef>
              <a:spcAft>
                <a:spcPts val="400"/>
              </a:spcAft>
              <a:buNone/>
            </a:pPr>
            <a:r>
              <a:rPr lang="tr-TR" dirty="0" smtClean="0"/>
              <a:t>(</a:t>
            </a:r>
            <a:r>
              <a:rPr lang="tr-TR" dirty="0"/>
              <a:t>3) </a:t>
            </a:r>
            <a:r>
              <a:rPr lang="tr-TR" dirty="0" err="1"/>
              <a:t>BEK’in</a:t>
            </a:r>
            <a:r>
              <a:rPr lang="tr-TR" dirty="0"/>
              <a:t> sekretarya hizmetleri Bologna Koordinatörlüğü tarafından yürütülür.</a:t>
            </a:r>
          </a:p>
        </p:txBody>
      </p:sp>
      <p:sp>
        <p:nvSpPr>
          <p:cNvPr id="4" name="Veri Yer Tutucusu 3"/>
          <p:cNvSpPr>
            <a:spLocks noGrp="1"/>
          </p:cNvSpPr>
          <p:nvPr>
            <p:ph type="dt" sz="half" idx="10"/>
          </p:nvPr>
        </p:nvSpPr>
        <p:spPr/>
        <p:txBody>
          <a:bodyPr/>
          <a:lstStyle/>
          <a:p>
            <a:fld id="{F143A188-95C5-498D-B553-2E76E6D47049}"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2</a:t>
            </a:fld>
            <a:endParaRPr lang="tr-TR"/>
          </a:p>
        </p:txBody>
      </p:sp>
    </p:spTree>
    <p:extLst>
      <p:ext uri="{BB962C8B-B14F-4D97-AF65-F5344CB8AC3E}">
        <p14:creationId xmlns:p14="http://schemas.microsoft.com/office/powerpoint/2010/main" val="426854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010654"/>
            <a:ext cx="11000327" cy="5355964"/>
          </a:xfrm>
        </p:spPr>
        <p:txBody>
          <a:bodyPr>
            <a:normAutofit fontScale="77500" lnSpcReduction="20000"/>
          </a:bodyPr>
          <a:lstStyle/>
          <a:p>
            <a:pPr marL="360000" lvl="0" indent="-360000">
              <a:lnSpc>
                <a:spcPct val="120000"/>
              </a:lnSpc>
              <a:spcBef>
                <a:spcPts val="0"/>
              </a:spcBef>
              <a:spcAft>
                <a:spcPts val="400"/>
              </a:spcAft>
            </a:pPr>
            <a:r>
              <a:rPr lang="tr-TR" sz="3600" b="1" dirty="0" smtClean="0">
                <a:solidFill>
                  <a:srgbClr val="FF0000"/>
                </a:solidFill>
              </a:rPr>
              <a:t>Program Profili / Profile </a:t>
            </a:r>
            <a:r>
              <a:rPr lang="tr-TR" sz="3600" b="1" dirty="0">
                <a:solidFill>
                  <a:srgbClr val="FF0000"/>
                </a:solidFill>
              </a:rPr>
              <a:t>of </a:t>
            </a:r>
            <a:r>
              <a:rPr lang="tr-TR" sz="3600" b="1" dirty="0" err="1">
                <a:solidFill>
                  <a:srgbClr val="FF0000"/>
                </a:solidFill>
              </a:rPr>
              <a:t>the</a:t>
            </a:r>
            <a:r>
              <a:rPr lang="tr-TR" sz="3600" b="1" dirty="0">
                <a:solidFill>
                  <a:srgbClr val="FF0000"/>
                </a:solidFill>
              </a:rPr>
              <a:t> </a:t>
            </a:r>
            <a:r>
              <a:rPr lang="tr-TR" sz="3600" b="1" dirty="0" err="1" smtClean="0">
                <a:solidFill>
                  <a:srgbClr val="FF0000"/>
                </a:solidFill>
              </a:rPr>
              <a:t>Programme</a:t>
            </a:r>
            <a:r>
              <a:rPr lang="tr-TR" sz="3600" b="1" dirty="0" smtClean="0">
                <a:solidFill>
                  <a:srgbClr val="FF0000"/>
                </a:solidFill>
              </a:rPr>
              <a:t>  </a:t>
            </a:r>
            <a:r>
              <a:rPr lang="tr-TR" sz="3600" b="1" u="sng" dirty="0" smtClean="0">
                <a:solidFill>
                  <a:srgbClr val="0000FF"/>
                </a:solidFill>
              </a:rPr>
              <a:t>(PROGRAMIN AMACI)</a:t>
            </a:r>
          </a:p>
          <a:p>
            <a:pPr marL="0" lvl="0" indent="0">
              <a:lnSpc>
                <a:spcPct val="120000"/>
              </a:lnSpc>
              <a:spcBef>
                <a:spcPts val="0"/>
              </a:spcBef>
              <a:spcAft>
                <a:spcPts val="400"/>
              </a:spcAft>
              <a:buNone/>
            </a:pPr>
            <a:endParaRPr lang="tr-TR" i="1" dirty="0" smtClean="0"/>
          </a:p>
          <a:p>
            <a:pPr>
              <a:lnSpc>
                <a:spcPct val="120000"/>
              </a:lnSpc>
              <a:spcBef>
                <a:spcPts val="0"/>
              </a:spcBef>
              <a:spcAft>
                <a:spcPts val="400"/>
              </a:spcAft>
            </a:pPr>
            <a:r>
              <a:rPr lang="tr-TR" dirty="0" smtClean="0"/>
              <a:t>Programın </a:t>
            </a:r>
            <a:r>
              <a:rPr lang="tr-TR" dirty="0"/>
              <a:t>amacı ve içeriği gibi programa yönelik genel tanıtım bilgilerini kısaca yazınız</a:t>
            </a:r>
            <a:r>
              <a:rPr lang="tr-TR" dirty="0" smtClean="0"/>
              <a:t>.</a:t>
            </a:r>
          </a:p>
          <a:p>
            <a:pPr>
              <a:lnSpc>
                <a:spcPct val="120000"/>
              </a:lnSpc>
              <a:spcBef>
                <a:spcPts val="0"/>
              </a:spcBef>
              <a:spcAft>
                <a:spcPts val="400"/>
              </a:spcAft>
            </a:pPr>
            <a:endParaRPr lang="tr-TR" dirty="0"/>
          </a:p>
          <a:p>
            <a:pPr>
              <a:lnSpc>
                <a:spcPct val="120000"/>
              </a:lnSpc>
              <a:spcBef>
                <a:spcPts val="0"/>
              </a:spcBef>
              <a:spcAft>
                <a:spcPts val="400"/>
              </a:spcAft>
            </a:pPr>
            <a:r>
              <a:rPr lang="tr-TR" dirty="0" smtClean="0"/>
              <a:t>Ayrıca, programda sunulan </a:t>
            </a:r>
            <a:r>
              <a:rPr lang="tr-TR" dirty="0"/>
              <a:t>eğitim öğretim program(</a:t>
            </a:r>
            <a:r>
              <a:rPr lang="tr-TR" dirty="0" err="1"/>
              <a:t>lar</a:t>
            </a:r>
            <a:r>
              <a:rPr lang="tr-TR" dirty="0"/>
              <a:t>)ı, mevcut programı benzer programlardan ayıran özellikler ve öğretim dilini </a:t>
            </a:r>
            <a:r>
              <a:rPr lang="tr-TR" dirty="0" smtClean="0"/>
              <a:t>yazılır. Eğitim </a:t>
            </a:r>
            <a:r>
              <a:rPr lang="tr-TR" dirty="0"/>
              <a:t>öğretim </a:t>
            </a:r>
            <a:r>
              <a:rPr lang="tr-TR" dirty="0" smtClean="0"/>
              <a:t>programında </a:t>
            </a:r>
            <a:r>
              <a:rPr lang="tr-TR" dirty="0"/>
              <a:t>yabancı dilde verilen dersler var ise </a:t>
            </a:r>
            <a:r>
              <a:rPr lang="tr-TR" dirty="0" smtClean="0"/>
              <a:t>sayısı </a:t>
            </a:r>
            <a:r>
              <a:rPr lang="tr-TR" dirty="0"/>
              <a:t>veya program içindeki </a:t>
            </a:r>
            <a:r>
              <a:rPr lang="tr-TR" dirty="0" smtClean="0"/>
              <a:t>yüzdesi belirtilir </a:t>
            </a:r>
          </a:p>
          <a:p>
            <a:pPr>
              <a:lnSpc>
                <a:spcPct val="120000"/>
              </a:lnSpc>
              <a:spcBef>
                <a:spcPts val="0"/>
              </a:spcBef>
              <a:spcAft>
                <a:spcPts val="400"/>
              </a:spcAft>
            </a:pPr>
            <a:endParaRPr lang="tr-TR" b="1" dirty="0">
              <a:solidFill>
                <a:srgbClr val="FF0000"/>
              </a:solidFill>
            </a:endParaRPr>
          </a:p>
          <a:p>
            <a:pPr>
              <a:lnSpc>
                <a:spcPct val="110000"/>
              </a:lnSpc>
              <a:spcBef>
                <a:spcPts val="0"/>
              </a:spcBef>
              <a:spcAft>
                <a:spcPts val="400"/>
              </a:spcAft>
            </a:pPr>
            <a:r>
              <a:rPr lang="tr-TR" b="1" dirty="0"/>
              <a:t>Programın amacı</a:t>
            </a:r>
            <a:r>
              <a:rPr lang="tr-TR" dirty="0"/>
              <a:t>, nasıl bir mezun profili istendiğini ortaya koyan genel bir ifadedir. Öğrenim sürecinde öğrencinin öğrenim çıktılarına dayalı öğreneceklerini </a:t>
            </a:r>
            <a:r>
              <a:rPr lang="tr-TR" b="1" dirty="0"/>
              <a:t>ölçülebilir biçimde </a:t>
            </a:r>
            <a:r>
              <a:rPr lang="tr-TR" dirty="0"/>
              <a:t>ifade eden geniş ve genel beyandır.</a:t>
            </a:r>
          </a:p>
          <a:p>
            <a:pPr>
              <a:lnSpc>
                <a:spcPct val="110000"/>
              </a:lnSpc>
              <a:spcBef>
                <a:spcPts val="0"/>
              </a:spcBef>
              <a:spcAft>
                <a:spcPts val="400"/>
              </a:spcAft>
            </a:pPr>
            <a:endParaRPr lang="tr-TR" dirty="0"/>
          </a:p>
          <a:p>
            <a:pPr>
              <a:lnSpc>
                <a:spcPct val="110000"/>
              </a:lnSpc>
              <a:spcBef>
                <a:spcPts val="0"/>
              </a:spcBef>
              <a:spcAft>
                <a:spcPts val="400"/>
              </a:spcAft>
            </a:pPr>
            <a:r>
              <a:rPr lang="tr-TR" b="1" dirty="0"/>
              <a:t>Programın amacı</a:t>
            </a:r>
            <a:r>
              <a:rPr lang="tr-TR" dirty="0"/>
              <a:t>, tek bir cümle ile ifade edilmelidir. </a:t>
            </a:r>
          </a:p>
          <a:p>
            <a:pPr>
              <a:lnSpc>
                <a:spcPct val="110000"/>
              </a:lnSpc>
              <a:spcBef>
                <a:spcPts val="0"/>
              </a:spcBef>
              <a:spcAft>
                <a:spcPts val="400"/>
              </a:spcAft>
            </a:pPr>
            <a:endParaRPr lang="tr-TR" dirty="0"/>
          </a:p>
          <a:p>
            <a:pPr>
              <a:lnSpc>
                <a:spcPct val="120000"/>
              </a:lnSpc>
              <a:spcBef>
                <a:spcPts val="0"/>
              </a:spcBef>
              <a:spcAft>
                <a:spcPts val="400"/>
              </a:spcAft>
            </a:pPr>
            <a:endParaRPr lang="tr-TR" b="1" dirty="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A9793152-BEF0-4C7F-929B-03DE54C610B5}"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20</a:t>
            </a:fld>
            <a:endParaRPr lang="tr-TR"/>
          </a:p>
        </p:txBody>
      </p:sp>
    </p:spTree>
    <p:extLst>
      <p:ext uri="{BB962C8B-B14F-4D97-AF65-F5344CB8AC3E}">
        <p14:creationId xmlns:p14="http://schemas.microsoft.com/office/powerpoint/2010/main" val="281426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6532" y="182879"/>
            <a:ext cx="10809170" cy="770021"/>
          </a:xfrm>
        </p:spPr>
        <p:txBody>
          <a:bodyPr>
            <a:normAutofit/>
          </a:bodyPr>
          <a:lstStyle/>
          <a:p>
            <a:pPr lvl="0" algn="ctr"/>
            <a:r>
              <a:rPr lang="tr-TR" sz="4000" b="1" dirty="0">
                <a:solidFill>
                  <a:srgbClr val="0000FF"/>
                </a:solidFill>
                <a:latin typeface="+mn-lt"/>
              </a:rPr>
              <a:t>PROGRAM</a:t>
            </a:r>
            <a:r>
              <a:rPr lang="tr-TR" sz="3600" b="1" dirty="0">
                <a:solidFill>
                  <a:srgbClr val="0000FF"/>
                </a:solidFill>
                <a:latin typeface="+mn-lt"/>
              </a:rPr>
              <a:t> TANIMLARI</a:t>
            </a:r>
            <a:endParaRPr lang="tr-TR" sz="3600" dirty="0">
              <a:solidFill>
                <a:srgbClr val="0000FF"/>
              </a:solidFill>
              <a:latin typeface="+mn-lt"/>
            </a:endParaRPr>
          </a:p>
        </p:txBody>
      </p:sp>
      <p:sp>
        <p:nvSpPr>
          <p:cNvPr id="3" name="İçerik Yer Tutucusu 2"/>
          <p:cNvSpPr>
            <a:spLocks noGrp="1"/>
          </p:cNvSpPr>
          <p:nvPr>
            <p:ph idx="1"/>
          </p:nvPr>
        </p:nvSpPr>
        <p:spPr>
          <a:xfrm>
            <a:off x="654519" y="1213502"/>
            <a:ext cx="11207044" cy="4811913"/>
          </a:xfrm>
        </p:spPr>
        <p:txBody>
          <a:bodyPr>
            <a:normAutofit fontScale="55000" lnSpcReduction="20000"/>
          </a:bodyPr>
          <a:lstStyle/>
          <a:p>
            <a:pPr marL="360000" lvl="0" indent="-360000">
              <a:lnSpc>
                <a:spcPct val="120000"/>
              </a:lnSpc>
              <a:spcBef>
                <a:spcPts val="0"/>
              </a:spcBef>
              <a:spcAft>
                <a:spcPts val="400"/>
              </a:spcAft>
            </a:pPr>
            <a:r>
              <a:rPr lang="tr-TR" sz="5100" b="1" dirty="0">
                <a:solidFill>
                  <a:srgbClr val="FF0000"/>
                </a:solidFill>
              </a:rPr>
              <a:t>Program Profili / Profile of </a:t>
            </a:r>
            <a:r>
              <a:rPr lang="tr-TR" sz="5100" b="1" dirty="0" err="1">
                <a:solidFill>
                  <a:srgbClr val="FF0000"/>
                </a:solidFill>
              </a:rPr>
              <a:t>the</a:t>
            </a:r>
            <a:r>
              <a:rPr lang="tr-TR" sz="5100" b="1" dirty="0">
                <a:solidFill>
                  <a:srgbClr val="FF0000"/>
                </a:solidFill>
              </a:rPr>
              <a:t> </a:t>
            </a:r>
            <a:r>
              <a:rPr lang="tr-TR" sz="5100" b="1" dirty="0" err="1">
                <a:solidFill>
                  <a:srgbClr val="FF0000"/>
                </a:solidFill>
              </a:rPr>
              <a:t>Programme</a:t>
            </a:r>
            <a:r>
              <a:rPr lang="tr-TR" sz="5100" b="1" dirty="0">
                <a:solidFill>
                  <a:srgbClr val="FF0000"/>
                </a:solidFill>
              </a:rPr>
              <a:t>  </a:t>
            </a:r>
            <a:r>
              <a:rPr lang="tr-TR" sz="5100" b="1" u="sng" dirty="0">
                <a:solidFill>
                  <a:srgbClr val="0000FF"/>
                </a:solidFill>
              </a:rPr>
              <a:t>(PROGRAMIN AMACI)</a:t>
            </a:r>
          </a:p>
          <a:p>
            <a:pPr marL="360000" indent="-360000">
              <a:lnSpc>
                <a:spcPct val="120000"/>
              </a:lnSpc>
              <a:spcBef>
                <a:spcPts val="0"/>
              </a:spcBef>
              <a:spcAft>
                <a:spcPts val="400"/>
              </a:spcAft>
            </a:pPr>
            <a:endParaRPr lang="tr-TR" dirty="0" smtClean="0"/>
          </a:p>
          <a:p>
            <a:pPr marL="360000" indent="-360000">
              <a:lnSpc>
                <a:spcPct val="120000"/>
              </a:lnSpc>
              <a:spcBef>
                <a:spcPts val="0"/>
              </a:spcBef>
              <a:spcAft>
                <a:spcPts val="400"/>
              </a:spcAft>
            </a:pPr>
            <a:r>
              <a:rPr lang="tr-TR" sz="3400" dirty="0" smtClean="0"/>
              <a:t>Program </a:t>
            </a:r>
            <a:r>
              <a:rPr lang="tr-TR" sz="3400" dirty="0"/>
              <a:t>amacı ile program çıktılarının belirlenmesi için Üniversitemizin vizyonu ve misyonu </a:t>
            </a:r>
            <a:r>
              <a:rPr lang="tr-TR" sz="3400" dirty="0" smtClean="0"/>
              <a:t>doğrultusunda, </a:t>
            </a:r>
            <a:r>
              <a:rPr lang="tr-TR" sz="3400" dirty="0" smtClean="0">
                <a:solidFill>
                  <a:srgbClr val="FF0000"/>
                </a:solidFill>
              </a:rPr>
              <a:t>iç ve dış paydaşların görüşleri de alınarak bir </a:t>
            </a:r>
            <a:r>
              <a:rPr lang="tr-TR" sz="3400" b="1" dirty="0" smtClean="0">
                <a:solidFill>
                  <a:srgbClr val="FF0000"/>
                </a:solidFill>
              </a:rPr>
              <a:t>ihtiyaç analizi </a:t>
            </a:r>
            <a:r>
              <a:rPr lang="tr-TR" sz="3400" dirty="0" smtClean="0">
                <a:solidFill>
                  <a:srgbClr val="FF0000"/>
                </a:solidFill>
              </a:rPr>
              <a:t>yapılmalıdır.</a:t>
            </a:r>
            <a:endParaRPr lang="tr-TR" sz="3400" dirty="0" smtClean="0"/>
          </a:p>
          <a:p>
            <a:pPr marL="360000" indent="-360000">
              <a:lnSpc>
                <a:spcPct val="120000"/>
              </a:lnSpc>
              <a:spcBef>
                <a:spcPts val="0"/>
              </a:spcBef>
              <a:spcAft>
                <a:spcPts val="400"/>
              </a:spcAft>
            </a:pPr>
            <a:endParaRPr lang="tr-TR" sz="3400" dirty="0"/>
          </a:p>
          <a:p>
            <a:pPr marL="360000" lvl="0" indent="-360000">
              <a:lnSpc>
                <a:spcPct val="120000"/>
              </a:lnSpc>
              <a:spcBef>
                <a:spcPts val="0"/>
              </a:spcBef>
              <a:spcAft>
                <a:spcPts val="400"/>
              </a:spcAft>
            </a:pPr>
            <a:r>
              <a:rPr lang="tr-TR" sz="3400" b="1" u="sng" dirty="0">
                <a:solidFill>
                  <a:srgbClr val="0000FF"/>
                </a:solidFill>
              </a:rPr>
              <a:t>Dış Paydaş Görüşleri: </a:t>
            </a:r>
            <a:r>
              <a:rPr lang="tr-TR" sz="3400" dirty="0"/>
              <a:t>Mezunlar, </a:t>
            </a:r>
            <a:r>
              <a:rPr lang="tr-TR" sz="3400" dirty="0" smtClean="0"/>
              <a:t>İşverenler</a:t>
            </a:r>
            <a:r>
              <a:rPr lang="tr-TR" sz="3400" dirty="0"/>
              <a:t>, Meslek Odaları Temsilcileri ve Danışma </a:t>
            </a:r>
            <a:r>
              <a:rPr lang="tr-TR" sz="3400" dirty="0" smtClean="0"/>
              <a:t>Kurulu, vb.</a:t>
            </a:r>
          </a:p>
          <a:p>
            <a:pPr marL="360000" lvl="0" indent="-360000">
              <a:lnSpc>
                <a:spcPct val="120000"/>
              </a:lnSpc>
              <a:spcBef>
                <a:spcPts val="0"/>
              </a:spcBef>
              <a:spcAft>
                <a:spcPts val="400"/>
              </a:spcAft>
            </a:pPr>
            <a:endParaRPr lang="tr-TR" sz="3400" dirty="0"/>
          </a:p>
          <a:p>
            <a:pPr marL="360000" lvl="0" indent="-360000">
              <a:lnSpc>
                <a:spcPct val="120000"/>
              </a:lnSpc>
              <a:spcBef>
                <a:spcPts val="0"/>
              </a:spcBef>
              <a:spcAft>
                <a:spcPts val="400"/>
              </a:spcAft>
            </a:pPr>
            <a:r>
              <a:rPr lang="tr-TR" sz="3400" b="1" u="sng" dirty="0">
                <a:solidFill>
                  <a:srgbClr val="0000FF"/>
                </a:solidFill>
              </a:rPr>
              <a:t>İç Paydaş Görüşleri: </a:t>
            </a:r>
            <a:r>
              <a:rPr lang="tr-TR" sz="3400" dirty="0"/>
              <a:t>Öğretim üye/elemanları, bölüm personeli, öğrenci işleri ve </a:t>
            </a:r>
            <a:r>
              <a:rPr lang="tr-TR" sz="3400" dirty="0" smtClean="0"/>
              <a:t>öğrenciler</a:t>
            </a:r>
          </a:p>
          <a:p>
            <a:pPr marL="360000" lvl="0" indent="-360000">
              <a:lnSpc>
                <a:spcPct val="120000"/>
              </a:lnSpc>
              <a:spcBef>
                <a:spcPts val="0"/>
              </a:spcBef>
              <a:spcAft>
                <a:spcPts val="400"/>
              </a:spcAft>
            </a:pPr>
            <a:endParaRPr lang="tr-TR" sz="3400" dirty="0"/>
          </a:p>
          <a:p>
            <a:pPr marL="360000" lvl="0" indent="-360000">
              <a:lnSpc>
                <a:spcPct val="120000"/>
              </a:lnSpc>
              <a:spcBef>
                <a:spcPts val="0"/>
              </a:spcBef>
              <a:spcAft>
                <a:spcPts val="400"/>
              </a:spcAft>
            </a:pPr>
            <a:r>
              <a:rPr lang="tr-TR" sz="3400" b="1" u="sng" dirty="0">
                <a:solidFill>
                  <a:srgbClr val="0000FF"/>
                </a:solidFill>
              </a:rPr>
              <a:t>Bölüm </a:t>
            </a:r>
            <a:r>
              <a:rPr lang="tr-TR" sz="3400" b="1" u="sng" dirty="0" smtClean="0">
                <a:solidFill>
                  <a:srgbClr val="0000FF"/>
                </a:solidFill>
              </a:rPr>
              <a:t>misyonu </a:t>
            </a:r>
            <a:r>
              <a:rPr lang="tr-TR" sz="3400" b="1" u="sng" dirty="0">
                <a:solidFill>
                  <a:srgbClr val="0000FF"/>
                </a:solidFill>
              </a:rPr>
              <a:t>ve </a:t>
            </a:r>
            <a:r>
              <a:rPr lang="tr-TR" sz="3400" b="1" u="sng" dirty="0" smtClean="0">
                <a:solidFill>
                  <a:srgbClr val="0000FF"/>
                </a:solidFill>
              </a:rPr>
              <a:t>vizyon</a:t>
            </a:r>
            <a:r>
              <a:rPr lang="tr-TR" sz="3400" b="1" u="sng" dirty="0">
                <a:solidFill>
                  <a:srgbClr val="0000FF"/>
                </a:solidFill>
              </a:rPr>
              <a:t>u</a:t>
            </a:r>
            <a:r>
              <a:rPr lang="tr-TR" sz="3400" b="1" u="sng" dirty="0" smtClean="0">
                <a:solidFill>
                  <a:srgbClr val="0000FF"/>
                </a:solidFill>
              </a:rPr>
              <a:t>,</a:t>
            </a:r>
          </a:p>
          <a:p>
            <a:pPr marL="360000" lvl="0" indent="-360000">
              <a:lnSpc>
                <a:spcPct val="120000"/>
              </a:lnSpc>
              <a:spcBef>
                <a:spcPts val="0"/>
              </a:spcBef>
              <a:spcAft>
                <a:spcPts val="400"/>
              </a:spcAft>
            </a:pPr>
            <a:endParaRPr lang="tr-TR" sz="3400" dirty="0" smtClean="0"/>
          </a:p>
          <a:p>
            <a:pPr marL="360000" lvl="0" indent="-360000">
              <a:lnSpc>
                <a:spcPct val="120000"/>
              </a:lnSpc>
              <a:spcBef>
                <a:spcPts val="0"/>
              </a:spcBef>
              <a:spcAft>
                <a:spcPts val="400"/>
              </a:spcAft>
            </a:pPr>
            <a:r>
              <a:rPr lang="tr-TR" sz="3400" dirty="0" smtClean="0"/>
              <a:t>Ayrıca, </a:t>
            </a:r>
            <a:r>
              <a:rPr lang="tr-TR" sz="3400" dirty="0"/>
              <a:t>programın akademik yöneliminin ve çevresel olanaklarının da dikkate alınması </a:t>
            </a:r>
            <a:r>
              <a:rPr lang="tr-TR" sz="3400" dirty="0" smtClean="0"/>
              <a:t>gerekmektedir.</a:t>
            </a:r>
            <a:endParaRPr lang="tr-TR" sz="3400"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26529F0B-FF94-401A-9328-97D99B9C3237}"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21</a:t>
            </a:fld>
            <a:endParaRPr lang="tr-TR"/>
          </a:p>
        </p:txBody>
      </p:sp>
    </p:spTree>
    <p:extLst>
      <p:ext uri="{BB962C8B-B14F-4D97-AF65-F5344CB8AC3E}">
        <p14:creationId xmlns:p14="http://schemas.microsoft.com/office/powerpoint/2010/main" val="30930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2409" y="142936"/>
            <a:ext cx="10148842" cy="463816"/>
          </a:xfrm>
        </p:spPr>
        <p:txBody>
          <a:bodyPr>
            <a:normAutofit fontScale="90000"/>
          </a:bodyPr>
          <a:lstStyle/>
          <a:p>
            <a:pPr lvl="0" algn="ctr"/>
            <a:r>
              <a:rPr lang="tr-TR" sz="3600" b="1" dirty="0">
                <a:solidFill>
                  <a:srgbClr val="0000FF"/>
                </a:solidFill>
                <a:latin typeface="+mn-lt"/>
              </a:rPr>
              <a:t>PROGRAM TANIMLARI</a:t>
            </a:r>
            <a:endParaRPr lang="tr-TR" sz="3600" dirty="0">
              <a:solidFill>
                <a:srgbClr val="0000FF"/>
              </a:solidFill>
              <a:latin typeface="+mn-lt"/>
            </a:endParaRPr>
          </a:p>
        </p:txBody>
      </p:sp>
      <p:sp>
        <p:nvSpPr>
          <p:cNvPr id="3" name="İçerik Yer Tutucusu 2"/>
          <p:cNvSpPr>
            <a:spLocks noGrp="1"/>
          </p:cNvSpPr>
          <p:nvPr>
            <p:ph idx="1"/>
          </p:nvPr>
        </p:nvSpPr>
        <p:spPr>
          <a:xfrm>
            <a:off x="905853" y="914400"/>
            <a:ext cx="11032622" cy="4957011"/>
          </a:xfrm>
        </p:spPr>
        <p:txBody>
          <a:bodyPr>
            <a:normAutofit fontScale="92500" lnSpcReduction="20000"/>
          </a:bodyPr>
          <a:lstStyle/>
          <a:p>
            <a:pPr marL="360000" lvl="0" indent="-360000">
              <a:lnSpc>
                <a:spcPct val="110000"/>
              </a:lnSpc>
              <a:spcBef>
                <a:spcPts val="0"/>
              </a:spcBef>
              <a:spcAft>
                <a:spcPts val="600"/>
              </a:spcAft>
            </a:pPr>
            <a:r>
              <a:rPr lang="tr-TR" sz="2400" b="1" dirty="0">
                <a:solidFill>
                  <a:srgbClr val="FF0000"/>
                </a:solidFill>
              </a:rPr>
              <a:t>Program Profili / Profile of </a:t>
            </a:r>
            <a:r>
              <a:rPr lang="tr-TR" sz="2400" b="1" dirty="0" err="1">
                <a:solidFill>
                  <a:srgbClr val="FF0000"/>
                </a:solidFill>
              </a:rPr>
              <a:t>the</a:t>
            </a:r>
            <a:r>
              <a:rPr lang="tr-TR" sz="2400" b="1" dirty="0">
                <a:solidFill>
                  <a:srgbClr val="FF0000"/>
                </a:solidFill>
              </a:rPr>
              <a:t> </a:t>
            </a:r>
            <a:r>
              <a:rPr lang="tr-TR" sz="2400" b="1" dirty="0" err="1">
                <a:solidFill>
                  <a:srgbClr val="FF0000"/>
                </a:solidFill>
              </a:rPr>
              <a:t>Programme</a:t>
            </a:r>
            <a:r>
              <a:rPr lang="tr-TR" sz="2400" b="1" dirty="0">
                <a:solidFill>
                  <a:srgbClr val="FF0000"/>
                </a:solidFill>
              </a:rPr>
              <a:t>  </a:t>
            </a:r>
            <a:r>
              <a:rPr lang="tr-TR" sz="2400" b="1" u="sng" dirty="0">
                <a:solidFill>
                  <a:srgbClr val="0000FF"/>
                </a:solidFill>
              </a:rPr>
              <a:t>(PROGRAMIN AMACI)</a:t>
            </a:r>
          </a:p>
          <a:p>
            <a:pPr lvl="0">
              <a:lnSpc>
                <a:spcPct val="110000"/>
              </a:lnSpc>
              <a:spcBef>
                <a:spcPts val="0"/>
              </a:spcBef>
              <a:spcAft>
                <a:spcPts val="600"/>
              </a:spcAft>
            </a:pPr>
            <a:endParaRPr lang="tr-TR" sz="3200" b="1" dirty="0">
              <a:solidFill>
                <a:srgbClr val="0000FF"/>
              </a:solidFill>
            </a:endParaRPr>
          </a:p>
          <a:p>
            <a:pPr>
              <a:lnSpc>
                <a:spcPct val="110000"/>
              </a:lnSpc>
              <a:spcBef>
                <a:spcPts val="0"/>
              </a:spcBef>
              <a:spcAft>
                <a:spcPts val="600"/>
              </a:spcAft>
            </a:pPr>
            <a:r>
              <a:rPr lang="tr-TR" b="1" dirty="0" smtClean="0">
                <a:solidFill>
                  <a:srgbClr val="0000FF"/>
                </a:solidFill>
              </a:rPr>
              <a:t>Örnek</a:t>
            </a:r>
            <a:r>
              <a:rPr lang="tr-TR" b="1" dirty="0">
                <a:solidFill>
                  <a:srgbClr val="0000FF"/>
                </a:solidFill>
              </a:rPr>
              <a:t>: </a:t>
            </a:r>
            <a:r>
              <a:rPr lang="tr-TR" b="1" dirty="0">
                <a:solidFill>
                  <a:srgbClr val="FF0000"/>
                </a:solidFill>
              </a:rPr>
              <a:t>Sağlık Bakım Hizmetleri Bölümü - Evde Hasta Bakımı Programı / Evde Hasta </a:t>
            </a:r>
            <a:r>
              <a:rPr lang="tr-TR" b="1" dirty="0" smtClean="0">
                <a:solidFill>
                  <a:srgbClr val="FF0000"/>
                </a:solidFill>
              </a:rPr>
              <a:t>Bakım</a:t>
            </a:r>
          </a:p>
          <a:p>
            <a:pPr>
              <a:lnSpc>
                <a:spcPct val="110000"/>
              </a:lnSpc>
              <a:spcBef>
                <a:spcPts val="0"/>
              </a:spcBef>
              <a:spcAft>
                <a:spcPts val="600"/>
              </a:spcAft>
            </a:pPr>
            <a:endParaRPr lang="tr-TR" b="1" dirty="0">
              <a:solidFill>
                <a:srgbClr val="FF0000"/>
              </a:solidFill>
            </a:endParaRPr>
          </a:p>
          <a:p>
            <a:pPr>
              <a:lnSpc>
                <a:spcPct val="110000"/>
              </a:lnSpc>
              <a:spcBef>
                <a:spcPts val="0"/>
              </a:spcBef>
              <a:spcAft>
                <a:spcPts val="600"/>
              </a:spcAft>
            </a:pPr>
            <a:r>
              <a:rPr lang="tr-TR" dirty="0"/>
              <a:t>Programdan mezun olanlar "Evde Hasta Bakımı Teknikeri" unvanı alırlar. Evde Hasta Bakımı programının amacı, hastanın yaşam kalitesini yükselten, hastanın özelliklerini tanıyabilen, günlük bakımını yapabilen, fizyoterapi ve meşguliyet terapisi yapabilen, hasta odası düzenleyebilen, yatak içi ve dışı egzersizler yaptırabilen, hastayı rahatlatabilen, hastayı yataktan kaldırabilen, özel hastalıklarda bakım yapabilen, ilk yardım uygulayabilen evde hasta bakımı yapabilen eğitimli sağlık elemanı yetiştirmektir.</a:t>
            </a:r>
          </a:p>
        </p:txBody>
      </p:sp>
      <p:sp>
        <p:nvSpPr>
          <p:cNvPr id="5" name="Altbilgi Yer Tutucusu 4"/>
          <p:cNvSpPr>
            <a:spLocks noGrp="1"/>
          </p:cNvSpPr>
          <p:nvPr>
            <p:ph type="ftr" sz="quarter" idx="11"/>
          </p:nvPr>
        </p:nvSpPr>
        <p:spPr/>
        <p:txBody>
          <a:bodyPr/>
          <a:lstStyle/>
          <a:p>
            <a:r>
              <a:rPr lang="tr-TR" smtClean="0"/>
              <a:t>TRABZON ÜNİVERSİTESİ REKTÖRLÜĞÜ</a:t>
            </a:r>
            <a:endParaRPr lang="tr-TR" dirty="0"/>
          </a:p>
        </p:txBody>
      </p:sp>
      <p:sp>
        <p:nvSpPr>
          <p:cNvPr id="7" name="Veri Yer Tutucusu 6"/>
          <p:cNvSpPr>
            <a:spLocks noGrp="1"/>
          </p:cNvSpPr>
          <p:nvPr>
            <p:ph type="dt" sz="half" idx="10"/>
          </p:nvPr>
        </p:nvSpPr>
        <p:spPr/>
        <p:txBody>
          <a:bodyPr/>
          <a:lstStyle/>
          <a:p>
            <a:fld id="{2E02810A-C19D-43F7-9594-ECEB39C62F95}"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22</a:t>
            </a:fld>
            <a:endParaRPr lang="tr-TR"/>
          </a:p>
        </p:txBody>
      </p:sp>
    </p:spTree>
    <p:extLst>
      <p:ext uri="{BB962C8B-B14F-4D97-AF65-F5344CB8AC3E}">
        <p14:creationId xmlns:p14="http://schemas.microsoft.com/office/powerpoint/2010/main" val="385605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196410"/>
            <a:ext cx="11177900" cy="5170207"/>
          </a:xfrm>
        </p:spPr>
        <p:txBody>
          <a:bodyPr>
            <a:normAutofit fontScale="85000" lnSpcReduction="20000"/>
          </a:bodyPr>
          <a:lstStyle/>
          <a:p>
            <a:pPr marL="360000" lvl="0" indent="-360000">
              <a:lnSpc>
                <a:spcPct val="120000"/>
              </a:lnSpc>
              <a:spcBef>
                <a:spcPts val="0"/>
              </a:spcBef>
              <a:spcAft>
                <a:spcPts val="400"/>
              </a:spcAft>
            </a:pPr>
            <a:r>
              <a:rPr lang="tr-TR" sz="3300" b="1" dirty="0" smtClean="0">
                <a:solidFill>
                  <a:srgbClr val="FF0000"/>
                </a:solidFill>
              </a:rPr>
              <a:t>Mezunların </a:t>
            </a:r>
            <a:r>
              <a:rPr lang="tr-TR" sz="3300" b="1" dirty="0">
                <a:solidFill>
                  <a:srgbClr val="FF0000"/>
                </a:solidFill>
              </a:rPr>
              <a:t>İstihdam Profilleri (Örneklerle)/</a:t>
            </a:r>
            <a:r>
              <a:rPr lang="tr-TR" sz="3300" b="1" dirty="0" err="1">
                <a:solidFill>
                  <a:srgbClr val="FF0000"/>
                </a:solidFill>
              </a:rPr>
              <a:t>Occupational</a:t>
            </a:r>
            <a:r>
              <a:rPr lang="tr-TR" sz="3300" b="1" dirty="0">
                <a:solidFill>
                  <a:srgbClr val="FF0000"/>
                </a:solidFill>
              </a:rPr>
              <a:t> </a:t>
            </a:r>
            <a:r>
              <a:rPr lang="tr-TR" sz="3300" b="1" dirty="0" err="1">
                <a:solidFill>
                  <a:srgbClr val="FF0000"/>
                </a:solidFill>
              </a:rPr>
              <a:t>Profiles</a:t>
            </a:r>
            <a:r>
              <a:rPr lang="tr-TR" sz="3300" b="1" dirty="0">
                <a:solidFill>
                  <a:srgbClr val="FF0000"/>
                </a:solidFill>
              </a:rPr>
              <a:t> of </a:t>
            </a:r>
            <a:r>
              <a:rPr lang="tr-TR" sz="3300" b="1" dirty="0" err="1">
                <a:solidFill>
                  <a:srgbClr val="FF0000"/>
                </a:solidFill>
              </a:rPr>
              <a:t>Graduates</a:t>
            </a:r>
            <a:r>
              <a:rPr lang="tr-TR" sz="3300" b="1" dirty="0">
                <a:solidFill>
                  <a:srgbClr val="FF0000"/>
                </a:solidFill>
              </a:rPr>
              <a:t> (</a:t>
            </a:r>
            <a:r>
              <a:rPr lang="tr-TR" sz="3300" b="1" dirty="0" err="1">
                <a:solidFill>
                  <a:srgbClr val="FF0000"/>
                </a:solidFill>
              </a:rPr>
              <a:t>with</a:t>
            </a:r>
            <a:r>
              <a:rPr lang="tr-TR" sz="3300" b="1" dirty="0">
                <a:solidFill>
                  <a:srgbClr val="FF0000"/>
                </a:solidFill>
              </a:rPr>
              <a:t> </a:t>
            </a:r>
            <a:r>
              <a:rPr lang="tr-TR" sz="3300" b="1" dirty="0" err="1">
                <a:solidFill>
                  <a:srgbClr val="FF0000"/>
                </a:solidFill>
              </a:rPr>
              <a:t>examples</a:t>
            </a:r>
            <a:r>
              <a:rPr lang="tr-TR" sz="3300" b="1" dirty="0" smtClean="0">
                <a:solidFill>
                  <a:srgbClr val="FF0000"/>
                </a:solidFill>
              </a:rPr>
              <a:t>)</a:t>
            </a:r>
          </a:p>
          <a:p>
            <a:pPr marL="360000" lvl="0" indent="-360000">
              <a:lnSpc>
                <a:spcPct val="120000"/>
              </a:lnSpc>
              <a:spcBef>
                <a:spcPts val="0"/>
              </a:spcBef>
              <a:spcAft>
                <a:spcPts val="400"/>
              </a:spcAft>
            </a:pPr>
            <a:endParaRPr lang="tr-TR" b="1" dirty="0" smtClean="0">
              <a:solidFill>
                <a:srgbClr val="FF0000"/>
              </a:solidFill>
            </a:endParaRPr>
          </a:p>
          <a:p>
            <a:pPr>
              <a:lnSpc>
                <a:spcPct val="120000"/>
              </a:lnSpc>
              <a:spcBef>
                <a:spcPts val="0"/>
              </a:spcBef>
              <a:spcAft>
                <a:spcPts val="400"/>
              </a:spcAft>
            </a:pPr>
            <a:r>
              <a:rPr lang="tr-TR" sz="3000" dirty="0"/>
              <a:t>Bu </a:t>
            </a:r>
            <a:r>
              <a:rPr lang="tr-TR" sz="3000" dirty="0" smtClean="0"/>
              <a:t>bölümde </a:t>
            </a:r>
            <a:r>
              <a:rPr lang="tr-TR" sz="3000" dirty="0"/>
              <a:t>program mezunlarının devlet veya özel sektörde hangi </a:t>
            </a:r>
            <a:r>
              <a:rPr lang="tr-TR" sz="3000" dirty="0" smtClean="0"/>
              <a:t>işlerde çalışabildikleri </a:t>
            </a:r>
            <a:r>
              <a:rPr lang="tr-TR" sz="3000" dirty="0"/>
              <a:t>hakkında kısaca bilgi veriniz, örneklerle açıklayınız</a:t>
            </a:r>
            <a:r>
              <a:rPr lang="tr-TR" sz="3000" dirty="0" smtClean="0"/>
              <a:t>.</a:t>
            </a:r>
          </a:p>
          <a:p>
            <a:pPr>
              <a:lnSpc>
                <a:spcPct val="120000"/>
              </a:lnSpc>
              <a:spcBef>
                <a:spcPts val="0"/>
              </a:spcBef>
              <a:spcAft>
                <a:spcPts val="400"/>
              </a:spcAft>
            </a:pPr>
            <a:endParaRPr lang="tr-TR" b="1" dirty="0">
              <a:solidFill>
                <a:srgbClr val="FF0000"/>
              </a:solidFill>
            </a:endParaRPr>
          </a:p>
          <a:p>
            <a:pPr>
              <a:lnSpc>
                <a:spcPct val="120000"/>
              </a:lnSpc>
              <a:spcBef>
                <a:spcPts val="0"/>
              </a:spcBef>
              <a:spcAft>
                <a:spcPts val="400"/>
              </a:spcAft>
            </a:pPr>
            <a:r>
              <a:rPr lang="tr-TR" sz="2600" b="1" dirty="0" smtClean="0">
                <a:solidFill>
                  <a:srgbClr val="FF0000"/>
                </a:solidFill>
              </a:rPr>
              <a:t>Örnek: Hukuk Fakültesi Hukuk Programı</a:t>
            </a:r>
          </a:p>
          <a:p>
            <a:pPr>
              <a:lnSpc>
                <a:spcPct val="120000"/>
              </a:lnSpc>
              <a:spcBef>
                <a:spcPts val="0"/>
              </a:spcBef>
              <a:spcAft>
                <a:spcPts val="400"/>
              </a:spcAft>
            </a:pPr>
            <a:r>
              <a:rPr lang="tr-TR" sz="2600" dirty="0" smtClean="0"/>
              <a:t>Hukuk </a:t>
            </a:r>
            <a:r>
              <a:rPr lang="tr-TR" sz="2600" dirty="0"/>
              <a:t>Fakültesi mezunlarına tanınan iş imkanları oldukça geniştir. Fakülte mezunları, yarışma sınavlarında başarılı olmak ve mesleğin icrası için gereken şartları yerine getirmek koşuluyla, kamu veya özel sektörün her kademesinde iş bulabilmektedirler. Kaymakam, adli hakim-savcı, idari hakim-savcı, müsteşar, avukat, noter, müfettişlik (</a:t>
            </a:r>
            <a:r>
              <a:rPr lang="tr-TR" sz="2600" dirty="0" smtClean="0"/>
              <a:t>banka-bakanlık, ..., </a:t>
            </a:r>
            <a:r>
              <a:rPr lang="tr-TR" sz="2600" dirty="0" err="1" smtClean="0"/>
              <a:t>vb</a:t>
            </a:r>
            <a:r>
              <a:rPr lang="tr-TR" sz="2600" dirty="0"/>
              <a:t>), uzman yardımcısı (hukuki) gibi kadrolar Hukuk Fakültesi mezunlarının istihdam edilebileceği kadrolardan bazılarıdır.</a:t>
            </a:r>
            <a:endParaRPr lang="tr-TR" sz="2600" b="1" dirty="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1594662B-F844-4420-BB58-232767E94918}"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23</a:t>
            </a:fld>
            <a:endParaRPr lang="tr-TR"/>
          </a:p>
        </p:txBody>
      </p:sp>
    </p:spTree>
    <p:extLst>
      <p:ext uri="{BB962C8B-B14F-4D97-AF65-F5344CB8AC3E}">
        <p14:creationId xmlns:p14="http://schemas.microsoft.com/office/powerpoint/2010/main" val="168094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010654"/>
            <a:ext cx="11000327" cy="5355964"/>
          </a:xfrm>
        </p:spPr>
        <p:txBody>
          <a:bodyPr>
            <a:normAutofit fontScale="55000" lnSpcReduction="20000"/>
          </a:bodyPr>
          <a:lstStyle/>
          <a:p>
            <a:pPr marL="360000" lvl="0" indent="-360000">
              <a:lnSpc>
                <a:spcPct val="120000"/>
              </a:lnSpc>
              <a:spcBef>
                <a:spcPts val="0"/>
              </a:spcBef>
              <a:spcAft>
                <a:spcPts val="400"/>
              </a:spcAft>
            </a:pPr>
            <a:r>
              <a:rPr lang="tr-TR" sz="5100" b="1" dirty="0" smtClean="0">
                <a:solidFill>
                  <a:srgbClr val="FF0000"/>
                </a:solidFill>
              </a:rPr>
              <a:t>Üst </a:t>
            </a:r>
            <a:r>
              <a:rPr lang="tr-TR" sz="5100" b="1" dirty="0">
                <a:solidFill>
                  <a:srgbClr val="FF0000"/>
                </a:solidFill>
              </a:rPr>
              <a:t>Derce Programlarına Geçiş/Access </a:t>
            </a:r>
            <a:r>
              <a:rPr lang="tr-TR" sz="5100" b="1" dirty="0" err="1">
                <a:solidFill>
                  <a:srgbClr val="FF0000"/>
                </a:solidFill>
              </a:rPr>
              <a:t>to</a:t>
            </a:r>
            <a:r>
              <a:rPr lang="tr-TR" sz="5100" b="1" dirty="0">
                <a:solidFill>
                  <a:srgbClr val="FF0000"/>
                </a:solidFill>
              </a:rPr>
              <a:t> </a:t>
            </a:r>
            <a:r>
              <a:rPr lang="tr-TR" sz="5100" b="1" dirty="0" err="1">
                <a:solidFill>
                  <a:srgbClr val="FF0000"/>
                </a:solidFill>
              </a:rPr>
              <a:t>Further</a:t>
            </a:r>
            <a:r>
              <a:rPr lang="tr-TR" sz="5100" b="1" dirty="0">
                <a:solidFill>
                  <a:srgbClr val="FF0000"/>
                </a:solidFill>
              </a:rPr>
              <a:t> </a:t>
            </a:r>
            <a:r>
              <a:rPr lang="tr-TR" sz="5100" b="1" dirty="0" err="1" smtClean="0">
                <a:solidFill>
                  <a:srgbClr val="FF0000"/>
                </a:solidFill>
              </a:rPr>
              <a:t>Studies</a:t>
            </a:r>
            <a:endParaRPr lang="tr-TR" sz="5100" b="1" dirty="0">
              <a:solidFill>
                <a:srgbClr val="FF0000"/>
              </a:solidFill>
            </a:endParaRPr>
          </a:p>
          <a:p>
            <a:pPr marL="360000" lvl="0" indent="-360000">
              <a:lnSpc>
                <a:spcPct val="120000"/>
              </a:lnSpc>
              <a:spcBef>
                <a:spcPts val="0"/>
              </a:spcBef>
              <a:spcAft>
                <a:spcPts val="400"/>
              </a:spcAft>
            </a:pPr>
            <a:endParaRPr lang="tr-TR" b="1" i="1" dirty="0" smtClean="0"/>
          </a:p>
          <a:p>
            <a:pPr>
              <a:lnSpc>
                <a:spcPct val="120000"/>
              </a:lnSpc>
              <a:spcBef>
                <a:spcPts val="0"/>
              </a:spcBef>
              <a:spcAft>
                <a:spcPts val="400"/>
              </a:spcAft>
            </a:pPr>
            <a:r>
              <a:rPr lang="tr-TR" sz="4400" dirty="0"/>
              <a:t>Bu programdan mezun olan kişinin üst seviyedeki bir programa nasıl </a:t>
            </a:r>
            <a:r>
              <a:rPr lang="tr-TR" sz="4400" dirty="0" smtClean="0"/>
              <a:t>devam edebileceğini </a:t>
            </a:r>
            <a:r>
              <a:rPr lang="tr-TR" sz="4400" dirty="0"/>
              <a:t>yazınız </a:t>
            </a:r>
            <a:r>
              <a:rPr lang="tr-TR" sz="4400" i="1" dirty="0" smtClean="0"/>
              <a:t>(Örnek</a:t>
            </a:r>
            <a:r>
              <a:rPr lang="tr-TR" sz="4400" i="1" dirty="0"/>
              <a:t>: Bu program mezunları aynı alandaki yüksek </a:t>
            </a:r>
            <a:r>
              <a:rPr lang="tr-TR" sz="4400" i="1" dirty="0" smtClean="0"/>
              <a:t>lisans / doktora </a:t>
            </a:r>
            <a:r>
              <a:rPr lang="tr-TR" sz="4400" i="1" dirty="0"/>
              <a:t>veya bu program mezunlarını kabul eden diğer alanlardaki yüksek </a:t>
            </a:r>
            <a:r>
              <a:rPr lang="tr-TR" sz="4400" i="1" dirty="0" smtClean="0"/>
              <a:t>lisans programlarına </a:t>
            </a:r>
            <a:r>
              <a:rPr lang="tr-TR" sz="4400" i="1" dirty="0"/>
              <a:t>giriş koşullarını sağladıkları takdirde devam edebilir</a:t>
            </a:r>
            <a:r>
              <a:rPr lang="tr-TR" sz="4400" i="1" dirty="0" smtClean="0"/>
              <a:t>).</a:t>
            </a:r>
          </a:p>
          <a:p>
            <a:pPr>
              <a:lnSpc>
                <a:spcPct val="120000"/>
              </a:lnSpc>
              <a:spcBef>
                <a:spcPts val="0"/>
              </a:spcBef>
              <a:spcAft>
                <a:spcPts val="400"/>
              </a:spcAft>
            </a:pPr>
            <a:endParaRPr lang="tr-TR" b="1" i="1" dirty="0" smtClean="0"/>
          </a:p>
          <a:p>
            <a:pPr>
              <a:lnSpc>
                <a:spcPct val="120000"/>
              </a:lnSpc>
              <a:spcBef>
                <a:spcPts val="0"/>
              </a:spcBef>
              <a:spcAft>
                <a:spcPts val="400"/>
              </a:spcAft>
            </a:pPr>
            <a:r>
              <a:rPr lang="tr-TR" sz="3600" b="1" dirty="0" smtClean="0">
                <a:solidFill>
                  <a:srgbClr val="FF0000"/>
                </a:solidFill>
              </a:rPr>
              <a:t>Örnek: </a:t>
            </a:r>
            <a:r>
              <a:rPr lang="tr-TR" sz="3600" b="1" dirty="0">
                <a:solidFill>
                  <a:srgbClr val="0000FF"/>
                </a:solidFill>
              </a:rPr>
              <a:t>Hukuk Fakültesi Dekanlığı - Hukuk Programı</a:t>
            </a:r>
            <a:endParaRPr lang="tr-TR" sz="3600" b="1" i="1" dirty="0" smtClean="0">
              <a:solidFill>
                <a:srgbClr val="0000FF"/>
              </a:solidFill>
            </a:endParaRPr>
          </a:p>
          <a:p>
            <a:pPr>
              <a:lnSpc>
                <a:spcPct val="120000"/>
              </a:lnSpc>
              <a:spcBef>
                <a:spcPts val="0"/>
              </a:spcBef>
              <a:spcAft>
                <a:spcPts val="400"/>
              </a:spcAft>
            </a:pPr>
            <a:r>
              <a:rPr lang="tr-TR" i="1" dirty="0" smtClean="0"/>
              <a:t>Dört </a:t>
            </a:r>
            <a:r>
              <a:rPr lang="tr-TR" i="1" dirty="0"/>
              <a:t>yıllık lisans eğitimini tamamlayan hukuk fakültesi mezunları, istedikleri takdirde ve gerekli şartları yerine getirmek koşuluyla lisansüstü eğitime devam edebilmektedir. </a:t>
            </a:r>
            <a:r>
              <a:rPr lang="tr-TR" i="1" dirty="0" smtClean="0"/>
              <a:t>Lisansüstü </a:t>
            </a:r>
            <a:r>
              <a:rPr lang="tr-TR" i="1" dirty="0"/>
              <a:t>programlara; lisans başarı düzeyi, ALES, yabancı dil bilgi düzeyi ve programların özelliklerine göre aranılan ve duyurularda belirtilen diğer niteliklere uygun olan adaylar değerlendirilerek öğrenci alınır. </a:t>
            </a:r>
            <a:r>
              <a:rPr lang="tr-TR" i="1" dirty="0" smtClean="0"/>
              <a:t>Başvuracak </a:t>
            </a:r>
            <a:r>
              <a:rPr lang="tr-TR" i="1" dirty="0"/>
              <a:t>adayların; Hukuk Fakültesi lisans diplomasına sahip olmaları ve </a:t>
            </a:r>
            <a:r>
              <a:rPr lang="tr-TR" i="1" dirty="0" err="1"/>
              <a:t>ALES'ten</a:t>
            </a:r>
            <a:r>
              <a:rPr lang="tr-TR" i="1" dirty="0"/>
              <a:t> belirli standart puanı almaları gerekir. </a:t>
            </a:r>
            <a:r>
              <a:rPr lang="tr-TR" i="1" dirty="0" smtClean="0"/>
              <a:t>Lisans </a:t>
            </a:r>
            <a:r>
              <a:rPr lang="tr-TR" i="1" dirty="0"/>
              <a:t>öğreniminin yurt dışında tamamlanmış olması durumunda Yükseköğretim Kurulunca verilmiş denklik belgesi aranır. </a:t>
            </a:r>
            <a:r>
              <a:rPr lang="tr-TR" i="1" dirty="0" smtClean="0"/>
              <a:t>Başvuracak </a:t>
            </a:r>
            <a:r>
              <a:rPr lang="tr-TR" i="1" dirty="0"/>
              <a:t>adayların; lisans mezuniyet belgesi ve ALES sonuç belgesinin yanı sıra, YDS, YÖKDİL veya eşdeğerliği Üniversitelerarası Kurulca belirlenen sınavların birinden alınan yabancı dil puanlarını gösterir belgelere de sahip olmaları gerekir. </a:t>
            </a:r>
            <a:r>
              <a:rPr lang="tr-TR" i="1" dirty="0" smtClean="0"/>
              <a:t>Diğer </a:t>
            </a:r>
            <a:r>
              <a:rPr lang="tr-TR" i="1" dirty="0"/>
              <a:t>koşullar Enstitü Yönetim Kurulları tarafından tespit ve ilan edilir.</a:t>
            </a:r>
            <a:endParaRPr lang="tr-TR" b="1" i="1" dirty="0"/>
          </a:p>
          <a:p>
            <a:pPr>
              <a:lnSpc>
                <a:spcPct val="120000"/>
              </a:lnSpc>
              <a:spcBef>
                <a:spcPts val="0"/>
              </a:spcBef>
              <a:spcAft>
                <a:spcPts val="400"/>
              </a:spcAft>
            </a:pPr>
            <a:endParaRPr lang="tr-TR" b="1"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9667CDFF-67AF-4331-82E0-034302585551}"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24</a:t>
            </a:fld>
            <a:endParaRPr lang="tr-TR"/>
          </a:p>
        </p:txBody>
      </p:sp>
    </p:spTree>
    <p:extLst>
      <p:ext uri="{BB962C8B-B14F-4D97-AF65-F5344CB8AC3E}">
        <p14:creationId xmlns:p14="http://schemas.microsoft.com/office/powerpoint/2010/main" val="3782701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470019" y="982766"/>
            <a:ext cx="11477002" cy="5170207"/>
          </a:xfrm>
        </p:spPr>
        <p:txBody>
          <a:bodyPr>
            <a:normAutofit fontScale="85000" lnSpcReduction="10000"/>
          </a:bodyPr>
          <a:lstStyle/>
          <a:p>
            <a:pPr marL="360000" lvl="0" indent="-360000">
              <a:lnSpc>
                <a:spcPct val="110000"/>
              </a:lnSpc>
              <a:spcBef>
                <a:spcPts val="0"/>
              </a:spcBef>
              <a:spcAft>
                <a:spcPts val="400"/>
              </a:spcAft>
            </a:pPr>
            <a:r>
              <a:rPr lang="tr-TR" b="1" dirty="0" smtClean="0">
                <a:solidFill>
                  <a:srgbClr val="FF0000"/>
                </a:solidFill>
              </a:rPr>
              <a:t>Sınavlar</a:t>
            </a:r>
            <a:r>
              <a:rPr lang="tr-TR" b="1" dirty="0">
                <a:solidFill>
                  <a:srgbClr val="FF0000"/>
                </a:solidFill>
              </a:rPr>
              <a:t>, Ölçme ve Değerlendirme/</a:t>
            </a:r>
            <a:r>
              <a:rPr lang="tr-TR" b="1" dirty="0" err="1">
                <a:solidFill>
                  <a:srgbClr val="FF0000"/>
                </a:solidFill>
              </a:rPr>
              <a:t>Examination</a:t>
            </a:r>
            <a:r>
              <a:rPr lang="tr-TR" b="1" dirty="0">
                <a:solidFill>
                  <a:srgbClr val="FF0000"/>
                </a:solidFill>
              </a:rPr>
              <a:t> </a:t>
            </a:r>
            <a:r>
              <a:rPr lang="tr-TR" b="1" dirty="0" err="1">
                <a:solidFill>
                  <a:srgbClr val="FF0000"/>
                </a:solidFill>
              </a:rPr>
              <a:t>Regulations</a:t>
            </a:r>
            <a:r>
              <a:rPr lang="tr-TR" b="1" dirty="0">
                <a:solidFill>
                  <a:srgbClr val="FF0000"/>
                </a:solidFill>
              </a:rPr>
              <a:t>, </a:t>
            </a:r>
            <a:r>
              <a:rPr lang="tr-TR" b="1" dirty="0" err="1">
                <a:solidFill>
                  <a:srgbClr val="FF0000"/>
                </a:solidFill>
              </a:rPr>
              <a:t>Assessment</a:t>
            </a:r>
            <a:r>
              <a:rPr lang="tr-TR" b="1" dirty="0">
                <a:solidFill>
                  <a:srgbClr val="FF0000"/>
                </a:solidFill>
              </a:rPr>
              <a:t> </a:t>
            </a:r>
            <a:r>
              <a:rPr lang="tr-TR" b="1" dirty="0" err="1">
                <a:solidFill>
                  <a:srgbClr val="FF0000"/>
                </a:solidFill>
              </a:rPr>
              <a:t>and</a:t>
            </a:r>
            <a:r>
              <a:rPr lang="tr-TR" b="1" dirty="0">
                <a:solidFill>
                  <a:srgbClr val="FF0000"/>
                </a:solidFill>
              </a:rPr>
              <a:t> </a:t>
            </a:r>
            <a:r>
              <a:rPr lang="tr-TR" b="1" dirty="0" err="1" smtClean="0">
                <a:solidFill>
                  <a:srgbClr val="FF0000"/>
                </a:solidFill>
              </a:rPr>
              <a:t>Grading</a:t>
            </a:r>
            <a:endParaRPr lang="tr-TR" b="1" dirty="0" smtClean="0">
              <a:solidFill>
                <a:srgbClr val="FF0000"/>
              </a:solidFill>
            </a:endParaRPr>
          </a:p>
          <a:p>
            <a:pPr marL="360000" lvl="0" indent="-360000">
              <a:lnSpc>
                <a:spcPct val="110000"/>
              </a:lnSpc>
              <a:spcBef>
                <a:spcPts val="0"/>
              </a:spcBef>
              <a:spcAft>
                <a:spcPts val="400"/>
              </a:spcAft>
            </a:pPr>
            <a:endParaRPr lang="tr-TR" b="1" dirty="0" smtClean="0">
              <a:solidFill>
                <a:srgbClr val="FF0000"/>
              </a:solidFill>
            </a:endParaRPr>
          </a:p>
          <a:p>
            <a:pPr>
              <a:lnSpc>
                <a:spcPct val="110000"/>
              </a:lnSpc>
              <a:spcBef>
                <a:spcPts val="0"/>
              </a:spcBef>
              <a:spcAft>
                <a:spcPts val="400"/>
              </a:spcAft>
            </a:pPr>
            <a:r>
              <a:rPr lang="tr-TR" dirty="0"/>
              <a:t>Bu bölüme </a:t>
            </a:r>
            <a:r>
              <a:rPr lang="tr-TR" dirty="0" smtClean="0"/>
              <a:t>öğretim programında yer alan derslerde sınavlar, ölçme ve değerlendirme işlemleri ve süreçlerinin nasıl gerçekleştirileceği ilgili mevzuat kaynak gösterilerek kısaca yazılır. Bu amaçla aşağıda açıklama </a:t>
            </a:r>
            <a:r>
              <a:rPr lang="tr-TR" dirty="0"/>
              <a:t>yazabilirsiniz:</a:t>
            </a:r>
          </a:p>
          <a:p>
            <a:pPr>
              <a:lnSpc>
                <a:spcPct val="110000"/>
              </a:lnSpc>
              <a:spcBef>
                <a:spcPts val="0"/>
              </a:spcBef>
              <a:spcAft>
                <a:spcPts val="400"/>
              </a:spcAft>
            </a:pPr>
            <a:endParaRPr lang="tr-TR" i="1" dirty="0" smtClean="0"/>
          </a:p>
          <a:p>
            <a:pPr>
              <a:lnSpc>
                <a:spcPct val="110000"/>
              </a:lnSpc>
              <a:spcBef>
                <a:spcPts val="0"/>
              </a:spcBef>
              <a:spcAft>
                <a:spcPts val="400"/>
              </a:spcAft>
            </a:pPr>
            <a:r>
              <a:rPr lang="tr-TR" i="1" dirty="0" smtClean="0"/>
              <a:t>Sınavlar</a:t>
            </a:r>
            <a:r>
              <a:rPr lang="tr-TR" i="1" dirty="0"/>
              <a:t>, ölçme ve değerlendirme işlemleri ve </a:t>
            </a:r>
            <a:r>
              <a:rPr lang="tr-TR" i="1" dirty="0" smtClean="0"/>
              <a:t>süreçlerinde Trabzon Üniversitesi’nin ilgili mevzuatının (TRÜ </a:t>
            </a:r>
            <a:r>
              <a:rPr lang="tr-TR" i="1" dirty="0" err="1" smtClean="0"/>
              <a:t>Önlisans</a:t>
            </a:r>
            <a:r>
              <a:rPr lang="tr-TR" i="1" dirty="0"/>
              <a:t>, Lisans Eğitim‐Öğretim ve </a:t>
            </a:r>
            <a:r>
              <a:rPr lang="tr-TR" i="1" dirty="0" smtClean="0"/>
              <a:t>Sınav Yönetmeliği, TRÜ Lisansüstü Eğitim Öğretim Yönetmeliği ve Senato Kararları ) ilgili </a:t>
            </a:r>
            <a:r>
              <a:rPr lang="tr-TR" i="1" dirty="0"/>
              <a:t>maddeleri </a:t>
            </a:r>
            <a:r>
              <a:rPr lang="tr-TR" dirty="0"/>
              <a:t>uygulanır </a:t>
            </a:r>
            <a:r>
              <a:rPr lang="tr-TR" dirty="0" smtClean="0"/>
              <a:t>(Yönetmeliklerin internet adresi yazılır). </a:t>
            </a:r>
          </a:p>
          <a:p>
            <a:pPr>
              <a:lnSpc>
                <a:spcPct val="110000"/>
              </a:lnSpc>
              <a:spcBef>
                <a:spcPts val="0"/>
              </a:spcBef>
              <a:spcAft>
                <a:spcPts val="400"/>
              </a:spcAft>
            </a:pPr>
            <a:r>
              <a:rPr lang="tr-TR" i="1" dirty="0" smtClean="0"/>
              <a:t>Her </a:t>
            </a:r>
            <a:r>
              <a:rPr lang="tr-TR" i="1" dirty="0"/>
              <a:t>ders için uygulanan ölçme ve değerlendirme yöntemleri, ilgili öğretim elemanı/</a:t>
            </a:r>
            <a:r>
              <a:rPr lang="tr-TR" i="1" dirty="0" err="1"/>
              <a:t>ları</a:t>
            </a:r>
            <a:r>
              <a:rPr lang="tr-TR" i="1" dirty="0"/>
              <a:t> tarafından hazırlanan ve Bilgi paketinde yer alan “Ders Öğretim </a:t>
            </a:r>
            <a:r>
              <a:rPr lang="tr-TR" i="1" dirty="0" err="1"/>
              <a:t>Planı”nda</a:t>
            </a:r>
            <a:r>
              <a:rPr lang="tr-TR" i="1" dirty="0"/>
              <a:t> tanımlanmıştır. </a:t>
            </a:r>
            <a:endParaRPr lang="tr-TR" b="1"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D9E35BE3-CA66-4A3B-B3D0-7224D8F72FF6}"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25</a:t>
            </a:fld>
            <a:endParaRPr lang="tr-TR"/>
          </a:p>
        </p:txBody>
      </p:sp>
    </p:spTree>
    <p:extLst>
      <p:ext uri="{BB962C8B-B14F-4D97-AF65-F5344CB8AC3E}">
        <p14:creationId xmlns:p14="http://schemas.microsoft.com/office/powerpoint/2010/main" val="195790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196410"/>
            <a:ext cx="11135171" cy="4871103"/>
          </a:xfrm>
        </p:spPr>
        <p:txBody>
          <a:bodyPr>
            <a:normAutofit/>
          </a:bodyPr>
          <a:lstStyle/>
          <a:p>
            <a:pPr marL="360000" lvl="0" indent="-360000">
              <a:lnSpc>
                <a:spcPct val="120000"/>
              </a:lnSpc>
              <a:spcBef>
                <a:spcPts val="0"/>
              </a:spcBef>
              <a:spcAft>
                <a:spcPts val="400"/>
              </a:spcAft>
            </a:pPr>
            <a:r>
              <a:rPr lang="tr-TR" b="1" dirty="0" smtClean="0">
                <a:solidFill>
                  <a:srgbClr val="FF0000"/>
                </a:solidFill>
              </a:rPr>
              <a:t>Mezuniyet </a:t>
            </a:r>
            <a:r>
              <a:rPr lang="tr-TR" b="1" dirty="0">
                <a:solidFill>
                  <a:srgbClr val="FF0000"/>
                </a:solidFill>
              </a:rPr>
              <a:t>Koşulları/</a:t>
            </a:r>
            <a:r>
              <a:rPr lang="tr-TR" b="1" dirty="0" err="1">
                <a:solidFill>
                  <a:srgbClr val="FF0000"/>
                </a:solidFill>
              </a:rPr>
              <a:t>Graduation</a:t>
            </a:r>
            <a:r>
              <a:rPr lang="tr-TR" b="1" dirty="0">
                <a:solidFill>
                  <a:srgbClr val="FF0000"/>
                </a:solidFill>
              </a:rPr>
              <a:t> </a:t>
            </a:r>
            <a:r>
              <a:rPr lang="tr-TR" b="1" dirty="0" err="1" smtClean="0">
                <a:solidFill>
                  <a:srgbClr val="FF0000"/>
                </a:solidFill>
              </a:rPr>
              <a:t>Requirements</a:t>
            </a:r>
            <a:endParaRPr lang="tr-TR" b="1" dirty="0" smtClean="0">
              <a:solidFill>
                <a:srgbClr val="FF0000"/>
              </a:solidFill>
            </a:endParaRPr>
          </a:p>
          <a:p>
            <a:pPr marL="360000" lvl="0" indent="-360000">
              <a:lnSpc>
                <a:spcPct val="120000"/>
              </a:lnSpc>
              <a:spcBef>
                <a:spcPts val="0"/>
              </a:spcBef>
              <a:spcAft>
                <a:spcPts val="400"/>
              </a:spcAft>
            </a:pPr>
            <a:endParaRPr lang="tr-TR" b="1" dirty="0">
              <a:solidFill>
                <a:srgbClr val="FF0000"/>
              </a:solidFill>
            </a:endParaRPr>
          </a:p>
          <a:p>
            <a:pPr marL="360000" lvl="0" indent="-360000">
              <a:lnSpc>
                <a:spcPct val="120000"/>
              </a:lnSpc>
              <a:spcBef>
                <a:spcPts val="0"/>
              </a:spcBef>
              <a:spcAft>
                <a:spcPts val="400"/>
              </a:spcAft>
            </a:pPr>
            <a:r>
              <a:rPr lang="tr-TR" dirty="0" smtClean="0"/>
              <a:t>Bu bölüme programdan </a:t>
            </a:r>
            <a:r>
              <a:rPr lang="tr-TR" dirty="0"/>
              <a:t>mezun olmak için </a:t>
            </a:r>
            <a:r>
              <a:rPr lang="tr-TR" dirty="0" smtClean="0"/>
              <a:t>öğrencilerin asgari şartlarda başarıyla tamamlaması gereken koşullar yazılır. </a:t>
            </a:r>
          </a:p>
          <a:p>
            <a:pPr marL="360000" lvl="0" indent="-360000">
              <a:lnSpc>
                <a:spcPct val="120000"/>
              </a:lnSpc>
              <a:spcBef>
                <a:spcPts val="0"/>
              </a:spcBef>
              <a:spcAft>
                <a:spcPts val="400"/>
              </a:spcAft>
            </a:pPr>
            <a:endParaRPr lang="tr-TR" b="1" dirty="0">
              <a:solidFill>
                <a:srgbClr val="FF0000"/>
              </a:solidFill>
            </a:endParaRPr>
          </a:p>
          <a:p>
            <a:pPr marL="360000" lvl="0" indent="-360000">
              <a:lnSpc>
                <a:spcPct val="120000"/>
              </a:lnSpc>
              <a:spcBef>
                <a:spcPts val="0"/>
              </a:spcBef>
              <a:spcAft>
                <a:spcPts val="400"/>
              </a:spcAft>
            </a:pPr>
            <a:r>
              <a:rPr lang="tr-TR" b="1" dirty="0" smtClean="0">
                <a:solidFill>
                  <a:srgbClr val="FF0000"/>
                </a:solidFill>
              </a:rPr>
              <a:t>Örnek: </a:t>
            </a:r>
            <a:r>
              <a:rPr lang="tr-TR" dirty="0" smtClean="0"/>
              <a:t>Programda </a:t>
            </a:r>
            <a:r>
              <a:rPr lang="tr-TR" dirty="0"/>
              <a:t>mevcut olan (toplam 240 AKTS karşılığı) derslerin tümünü başarıyla tamamlamak ve 4.00 üzerinden en az 2.0 ağırlıklı not ortalaması şartını sağlamak.</a:t>
            </a: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221B8842-2200-4769-86EC-7E9EFC96EFCC}"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26</a:t>
            </a:fld>
            <a:endParaRPr lang="tr-TR"/>
          </a:p>
        </p:txBody>
      </p:sp>
    </p:spTree>
    <p:extLst>
      <p:ext uri="{BB962C8B-B14F-4D97-AF65-F5344CB8AC3E}">
        <p14:creationId xmlns:p14="http://schemas.microsoft.com/office/powerpoint/2010/main" val="283124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452927" y="1068224"/>
            <a:ext cx="11222517" cy="5298394"/>
          </a:xfrm>
        </p:spPr>
        <p:txBody>
          <a:bodyPr>
            <a:normAutofit/>
          </a:bodyPr>
          <a:lstStyle/>
          <a:p>
            <a:pPr marL="360000" lvl="0" indent="-360000">
              <a:lnSpc>
                <a:spcPct val="120000"/>
              </a:lnSpc>
              <a:spcBef>
                <a:spcPts val="0"/>
              </a:spcBef>
              <a:spcAft>
                <a:spcPts val="400"/>
              </a:spcAft>
            </a:pPr>
            <a:r>
              <a:rPr lang="tr-TR" b="1" dirty="0" smtClean="0">
                <a:solidFill>
                  <a:srgbClr val="FF0000"/>
                </a:solidFill>
              </a:rPr>
              <a:t>Çalışma </a:t>
            </a:r>
            <a:r>
              <a:rPr lang="tr-TR" b="1" dirty="0">
                <a:solidFill>
                  <a:srgbClr val="FF0000"/>
                </a:solidFill>
              </a:rPr>
              <a:t>Şekli (Tam zamanlı, Kısmi zamanlı, e-öğrenme)/</a:t>
            </a:r>
            <a:r>
              <a:rPr lang="tr-TR" b="1" dirty="0" err="1">
                <a:solidFill>
                  <a:srgbClr val="FF0000"/>
                </a:solidFill>
              </a:rPr>
              <a:t>Mode</a:t>
            </a:r>
            <a:r>
              <a:rPr lang="tr-TR" b="1" dirty="0">
                <a:solidFill>
                  <a:srgbClr val="FF0000"/>
                </a:solidFill>
              </a:rPr>
              <a:t> of </a:t>
            </a:r>
            <a:r>
              <a:rPr lang="tr-TR" b="1" dirty="0" err="1">
                <a:solidFill>
                  <a:srgbClr val="FF0000"/>
                </a:solidFill>
              </a:rPr>
              <a:t>Study</a:t>
            </a:r>
            <a:r>
              <a:rPr lang="tr-TR" b="1" dirty="0">
                <a:solidFill>
                  <a:srgbClr val="FF0000"/>
                </a:solidFill>
              </a:rPr>
              <a:t> (Full-time, </a:t>
            </a:r>
            <a:r>
              <a:rPr lang="tr-TR" b="1" dirty="0" err="1">
                <a:solidFill>
                  <a:srgbClr val="FF0000"/>
                </a:solidFill>
              </a:rPr>
              <a:t>Part</a:t>
            </a:r>
            <a:r>
              <a:rPr lang="tr-TR" b="1" dirty="0">
                <a:solidFill>
                  <a:srgbClr val="FF0000"/>
                </a:solidFill>
              </a:rPr>
              <a:t>-time, e-Learning), </a:t>
            </a:r>
            <a:endParaRPr lang="tr-TR" b="1" dirty="0" smtClean="0">
              <a:solidFill>
                <a:srgbClr val="FF0000"/>
              </a:solidFill>
            </a:endParaRPr>
          </a:p>
          <a:p>
            <a:pPr marL="360000" lvl="0" indent="-360000">
              <a:lnSpc>
                <a:spcPct val="120000"/>
              </a:lnSpc>
              <a:spcBef>
                <a:spcPts val="0"/>
              </a:spcBef>
              <a:spcAft>
                <a:spcPts val="400"/>
              </a:spcAft>
            </a:pPr>
            <a:endParaRPr lang="tr-TR" b="1" i="1" dirty="0"/>
          </a:p>
          <a:p>
            <a:r>
              <a:rPr lang="tr-TR" dirty="0" smtClean="0"/>
              <a:t>Bu bölüme programda eğitim öğretim süreçlerinin yürütülme şekli (Tam zamanlı: Birinci Öğretim </a:t>
            </a:r>
            <a:r>
              <a:rPr lang="tr-TR" dirty="0"/>
              <a:t>ve/veya </a:t>
            </a:r>
            <a:r>
              <a:rPr lang="tr-TR" dirty="0" smtClean="0"/>
              <a:t>İkinci </a:t>
            </a:r>
            <a:r>
              <a:rPr lang="tr-TR" dirty="0"/>
              <a:t>Ö</a:t>
            </a:r>
            <a:r>
              <a:rPr lang="tr-TR" dirty="0" smtClean="0"/>
              <a:t>ğretim/ Uzaktan Eğitim) yazılır. </a:t>
            </a:r>
          </a:p>
          <a:p>
            <a:endParaRPr lang="tr-TR" dirty="0"/>
          </a:p>
          <a:p>
            <a:r>
              <a:rPr lang="tr-TR" b="1" dirty="0" smtClean="0">
                <a:solidFill>
                  <a:srgbClr val="FF0000"/>
                </a:solidFill>
              </a:rPr>
              <a:t>Örnek: </a:t>
            </a:r>
            <a:r>
              <a:rPr lang="pl-PL" dirty="0"/>
              <a:t>Bu program Tam Zamanlı </a:t>
            </a:r>
            <a:r>
              <a:rPr lang="tr-TR" dirty="0" smtClean="0"/>
              <a:t>(Birinci öğretim) bir </a:t>
            </a:r>
            <a:r>
              <a:rPr lang="pl-PL" dirty="0" smtClean="0"/>
              <a:t>programdır</a:t>
            </a:r>
            <a:r>
              <a:rPr lang="pl-PL" dirty="0"/>
              <a:t>.</a:t>
            </a:r>
            <a:endParaRPr lang="tr-TR"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6773A6AE-C03C-44BE-8CBF-9743B62D76A2}"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27</a:t>
            </a:fld>
            <a:endParaRPr lang="tr-TR"/>
          </a:p>
        </p:txBody>
      </p:sp>
    </p:spTree>
    <p:extLst>
      <p:ext uri="{BB962C8B-B14F-4D97-AF65-F5344CB8AC3E}">
        <p14:creationId xmlns:p14="http://schemas.microsoft.com/office/powerpoint/2010/main" val="85660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487111" y="1042586"/>
            <a:ext cx="11188334" cy="5324031"/>
          </a:xfrm>
        </p:spPr>
        <p:txBody>
          <a:bodyPr>
            <a:normAutofit fontScale="92500" lnSpcReduction="20000"/>
          </a:bodyPr>
          <a:lstStyle/>
          <a:p>
            <a:pPr marL="360000" lvl="0" indent="-360000">
              <a:lnSpc>
                <a:spcPct val="120000"/>
              </a:lnSpc>
              <a:spcBef>
                <a:spcPts val="0"/>
              </a:spcBef>
              <a:spcAft>
                <a:spcPts val="400"/>
              </a:spcAft>
            </a:pPr>
            <a:r>
              <a:rPr lang="tr-TR" b="1" dirty="0" smtClean="0">
                <a:solidFill>
                  <a:srgbClr val="FF0000"/>
                </a:solidFill>
              </a:rPr>
              <a:t>Adres </a:t>
            </a:r>
            <a:r>
              <a:rPr lang="tr-TR" b="1" dirty="0">
                <a:solidFill>
                  <a:srgbClr val="FF0000"/>
                </a:solidFill>
              </a:rPr>
              <a:t>ve İletişim Bilgileri (Program Başkanı/AKTS-DE Koordinatörü), </a:t>
            </a:r>
            <a:r>
              <a:rPr lang="tr-TR" b="1" dirty="0" err="1">
                <a:solidFill>
                  <a:srgbClr val="FF0000"/>
                </a:solidFill>
              </a:rPr>
              <a:t>Address</a:t>
            </a:r>
            <a:r>
              <a:rPr lang="tr-TR" b="1" dirty="0">
                <a:solidFill>
                  <a:srgbClr val="FF0000"/>
                </a:solidFill>
              </a:rPr>
              <a:t> </a:t>
            </a:r>
            <a:r>
              <a:rPr lang="tr-TR" b="1" dirty="0" err="1">
                <a:solidFill>
                  <a:srgbClr val="FF0000"/>
                </a:solidFill>
              </a:rPr>
              <a:t>and</a:t>
            </a:r>
            <a:r>
              <a:rPr lang="tr-TR" b="1" dirty="0">
                <a:solidFill>
                  <a:srgbClr val="FF0000"/>
                </a:solidFill>
              </a:rPr>
              <a:t> </a:t>
            </a:r>
            <a:r>
              <a:rPr lang="tr-TR" b="1" dirty="0" err="1">
                <a:solidFill>
                  <a:srgbClr val="FF0000"/>
                </a:solidFill>
              </a:rPr>
              <a:t>Communication</a:t>
            </a:r>
            <a:r>
              <a:rPr lang="tr-TR" b="1" dirty="0">
                <a:solidFill>
                  <a:srgbClr val="FF0000"/>
                </a:solidFill>
              </a:rPr>
              <a:t> (</a:t>
            </a:r>
            <a:r>
              <a:rPr lang="tr-TR" b="1" dirty="0" err="1">
                <a:solidFill>
                  <a:srgbClr val="FF0000"/>
                </a:solidFill>
              </a:rPr>
              <a:t>Head</a:t>
            </a:r>
            <a:r>
              <a:rPr lang="tr-TR" b="1" dirty="0">
                <a:solidFill>
                  <a:srgbClr val="FF0000"/>
                </a:solidFill>
              </a:rPr>
              <a:t> of </a:t>
            </a:r>
            <a:r>
              <a:rPr lang="tr-TR" b="1" dirty="0" err="1">
                <a:solidFill>
                  <a:srgbClr val="FF0000"/>
                </a:solidFill>
              </a:rPr>
              <a:t>Department</a:t>
            </a:r>
            <a:r>
              <a:rPr lang="tr-TR" b="1" dirty="0">
                <a:solidFill>
                  <a:srgbClr val="FF0000"/>
                </a:solidFill>
              </a:rPr>
              <a:t>/ECTS-DS </a:t>
            </a:r>
            <a:r>
              <a:rPr lang="tr-TR" b="1" dirty="0" err="1">
                <a:solidFill>
                  <a:srgbClr val="FF0000"/>
                </a:solidFill>
              </a:rPr>
              <a:t>Coordinator</a:t>
            </a:r>
            <a:r>
              <a:rPr lang="tr-TR" b="1" dirty="0" smtClean="0">
                <a:solidFill>
                  <a:srgbClr val="FF0000"/>
                </a:solidFill>
              </a:rPr>
              <a:t>)</a:t>
            </a:r>
          </a:p>
          <a:p>
            <a:pPr marL="360000" lvl="0" indent="-360000">
              <a:lnSpc>
                <a:spcPct val="120000"/>
              </a:lnSpc>
              <a:spcBef>
                <a:spcPts val="0"/>
              </a:spcBef>
              <a:spcAft>
                <a:spcPts val="400"/>
              </a:spcAft>
            </a:pPr>
            <a:endParaRPr lang="tr-TR" b="1" dirty="0" smtClean="0">
              <a:solidFill>
                <a:srgbClr val="FF0000"/>
              </a:solidFill>
            </a:endParaRPr>
          </a:p>
          <a:p>
            <a:pPr marL="360000" lvl="0" indent="-360000">
              <a:lnSpc>
                <a:spcPct val="120000"/>
              </a:lnSpc>
              <a:spcBef>
                <a:spcPts val="0"/>
              </a:spcBef>
              <a:spcAft>
                <a:spcPts val="400"/>
              </a:spcAft>
            </a:pPr>
            <a:r>
              <a:rPr lang="tr-TR" dirty="0" smtClean="0"/>
              <a:t>Bu bölüme Bölüm Başkanı veya yetkilendirilmiş sorumlu akademik personelin </a:t>
            </a:r>
            <a:r>
              <a:rPr lang="tr-TR" dirty="0"/>
              <a:t>Adres ve İletişim Bilgileri </a:t>
            </a:r>
            <a:r>
              <a:rPr lang="tr-TR" dirty="0" smtClean="0"/>
              <a:t>yazılır. </a:t>
            </a:r>
          </a:p>
          <a:p>
            <a:pPr marL="360000" lvl="0" indent="-360000">
              <a:lnSpc>
                <a:spcPct val="120000"/>
              </a:lnSpc>
              <a:spcBef>
                <a:spcPts val="0"/>
              </a:spcBef>
              <a:spcAft>
                <a:spcPts val="400"/>
              </a:spcAft>
            </a:pPr>
            <a:endParaRPr lang="tr-TR" b="1" dirty="0">
              <a:solidFill>
                <a:srgbClr val="FF0000"/>
              </a:solidFill>
            </a:endParaRPr>
          </a:p>
          <a:p>
            <a:pPr marL="360000" lvl="0" indent="-360000">
              <a:lnSpc>
                <a:spcPct val="120000"/>
              </a:lnSpc>
              <a:spcBef>
                <a:spcPts val="0"/>
              </a:spcBef>
              <a:spcAft>
                <a:spcPts val="400"/>
              </a:spcAft>
            </a:pPr>
            <a:r>
              <a:rPr lang="tr-TR" sz="2400" b="1" dirty="0" smtClean="0">
                <a:solidFill>
                  <a:srgbClr val="FF0000"/>
                </a:solidFill>
              </a:rPr>
              <a:t>Örnek: </a:t>
            </a:r>
            <a:r>
              <a:rPr lang="tr-TR" sz="2400" b="1" u="sng" dirty="0">
                <a:solidFill>
                  <a:srgbClr val="0000FF"/>
                </a:solidFill>
              </a:rPr>
              <a:t>Otel, Lokanta ve İkram Hizmetleri Bölümü - Turizm ve Otel İşletmeciliği Pr.</a:t>
            </a:r>
            <a:endParaRPr lang="tr-TR" sz="2400" b="1" u="sng" dirty="0" smtClean="0">
              <a:solidFill>
                <a:srgbClr val="0000FF"/>
              </a:solidFill>
            </a:endParaRPr>
          </a:p>
          <a:p>
            <a:pPr marL="0" lvl="0" indent="0">
              <a:lnSpc>
                <a:spcPct val="120000"/>
              </a:lnSpc>
              <a:spcBef>
                <a:spcPts val="0"/>
              </a:spcBef>
              <a:spcAft>
                <a:spcPts val="400"/>
              </a:spcAft>
              <a:buNone/>
            </a:pPr>
            <a:r>
              <a:rPr lang="tr-TR" sz="2400" dirty="0" smtClean="0">
                <a:solidFill>
                  <a:srgbClr val="0000FF"/>
                </a:solidFill>
              </a:rPr>
              <a:t>Bölüm </a:t>
            </a:r>
            <a:r>
              <a:rPr lang="tr-TR" sz="2400" dirty="0">
                <a:solidFill>
                  <a:srgbClr val="0000FF"/>
                </a:solidFill>
              </a:rPr>
              <a:t>Başkanı: </a:t>
            </a:r>
            <a:r>
              <a:rPr lang="tr-TR" sz="2400" dirty="0" err="1"/>
              <a:t>Öğr</a:t>
            </a:r>
            <a:r>
              <a:rPr lang="tr-TR" sz="2400" dirty="0"/>
              <a:t>. Gör. Dr. Muhammet Caner KAYA </a:t>
            </a:r>
            <a:endParaRPr lang="tr-TR" sz="2400" dirty="0" smtClean="0"/>
          </a:p>
          <a:p>
            <a:pPr marL="0" lvl="0" indent="0">
              <a:lnSpc>
                <a:spcPct val="120000"/>
              </a:lnSpc>
              <a:spcBef>
                <a:spcPts val="0"/>
              </a:spcBef>
              <a:spcAft>
                <a:spcPts val="400"/>
              </a:spcAft>
              <a:buNone/>
            </a:pPr>
            <a:r>
              <a:rPr lang="tr-TR" sz="2400" dirty="0"/>
              <a:t>Trabzon Üniversitesi </a:t>
            </a:r>
            <a:r>
              <a:rPr lang="tr-TR" sz="2400" dirty="0" smtClean="0"/>
              <a:t>Turizm </a:t>
            </a:r>
            <a:r>
              <a:rPr lang="tr-TR" sz="2400" dirty="0"/>
              <a:t>ve Otelcilik Meslek Yüksekokulu </a:t>
            </a:r>
          </a:p>
          <a:p>
            <a:pPr marL="0" lvl="0" indent="0">
              <a:lnSpc>
                <a:spcPct val="120000"/>
              </a:lnSpc>
              <a:spcBef>
                <a:spcPts val="0"/>
              </a:spcBef>
              <a:spcAft>
                <a:spcPts val="400"/>
              </a:spcAft>
              <a:buNone/>
            </a:pPr>
            <a:r>
              <a:rPr lang="tr-TR" sz="2400" dirty="0"/>
              <a:t>61335 Söğütlü-Akçaabat/Trabzon </a:t>
            </a:r>
          </a:p>
          <a:p>
            <a:pPr marL="0" lvl="0" indent="0">
              <a:lnSpc>
                <a:spcPct val="120000"/>
              </a:lnSpc>
              <a:spcBef>
                <a:spcPts val="0"/>
              </a:spcBef>
              <a:spcAft>
                <a:spcPts val="400"/>
              </a:spcAft>
              <a:buNone/>
            </a:pPr>
            <a:r>
              <a:rPr lang="tr-TR" sz="2400" dirty="0" smtClean="0"/>
              <a:t>(</a:t>
            </a:r>
            <a:r>
              <a:rPr lang="tr-TR" sz="2400" dirty="0"/>
              <a:t>0462 455 16 45) </a:t>
            </a:r>
            <a:endParaRPr lang="tr-TR" sz="2400" dirty="0" smtClean="0"/>
          </a:p>
          <a:p>
            <a:pPr marL="0" lvl="0" indent="0">
              <a:lnSpc>
                <a:spcPct val="120000"/>
              </a:lnSpc>
              <a:spcBef>
                <a:spcPts val="0"/>
              </a:spcBef>
              <a:spcAft>
                <a:spcPts val="400"/>
              </a:spcAft>
              <a:buNone/>
            </a:pPr>
            <a:r>
              <a:rPr lang="tr-TR" sz="2400" dirty="0" smtClean="0">
                <a:solidFill>
                  <a:srgbClr val="0000FF"/>
                </a:solidFill>
              </a:rPr>
              <a:t>Bölüm </a:t>
            </a:r>
            <a:r>
              <a:rPr lang="tr-TR" sz="2400" dirty="0">
                <a:solidFill>
                  <a:srgbClr val="0000FF"/>
                </a:solidFill>
              </a:rPr>
              <a:t>web adresi: </a:t>
            </a:r>
            <a:r>
              <a:rPr lang="tr-TR" sz="2400" dirty="0">
                <a:hlinkClick r:id="rId2"/>
              </a:rPr>
              <a:t>http://</a:t>
            </a:r>
            <a:r>
              <a:rPr lang="tr-TR" sz="2400" dirty="0" smtClean="0">
                <a:hlinkClick r:id="rId2"/>
              </a:rPr>
              <a:t>turizm.trabzon.edu.tr/tr</a:t>
            </a:r>
            <a:r>
              <a:rPr lang="tr-TR" sz="2400" dirty="0" smtClean="0"/>
              <a:t> </a:t>
            </a:r>
            <a:endParaRPr lang="tr-TR" sz="2400" b="1" dirty="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651A627A-5C39-4E0F-AC3D-A9AE3095096B}"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28</a:t>
            </a:fld>
            <a:endParaRPr lang="tr-TR"/>
          </a:p>
        </p:txBody>
      </p:sp>
    </p:spTree>
    <p:extLst>
      <p:ext uri="{BB962C8B-B14F-4D97-AF65-F5344CB8AC3E}">
        <p14:creationId xmlns:p14="http://schemas.microsoft.com/office/powerpoint/2010/main" val="879149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401653" y="1162228"/>
            <a:ext cx="11562460" cy="5194122"/>
          </a:xfrm>
        </p:spPr>
        <p:txBody>
          <a:bodyPr>
            <a:normAutofit fontScale="77500" lnSpcReduction="20000"/>
          </a:bodyPr>
          <a:lstStyle/>
          <a:p>
            <a:pPr marL="360000" lvl="0" indent="-360000">
              <a:lnSpc>
                <a:spcPct val="120000"/>
              </a:lnSpc>
              <a:spcBef>
                <a:spcPts val="0"/>
              </a:spcBef>
              <a:spcAft>
                <a:spcPts val="400"/>
              </a:spcAft>
            </a:pPr>
            <a:r>
              <a:rPr lang="tr-TR" sz="4100" b="1" dirty="0" smtClean="0">
                <a:solidFill>
                  <a:srgbClr val="FF0000"/>
                </a:solidFill>
              </a:rPr>
              <a:t>Bölüm </a:t>
            </a:r>
            <a:r>
              <a:rPr lang="tr-TR" sz="4100" b="1" dirty="0">
                <a:solidFill>
                  <a:srgbClr val="FF0000"/>
                </a:solidFill>
              </a:rPr>
              <a:t>Olanakları/</a:t>
            </a:r>
            <a:r>
              <a:rPr lang="tr-TR" sz="4100" b="1" dirty="0" err="1">
                <a:solidFill>
                  <a:srgbClr val="FF0000"/>
                </a:solidFill>
              </a:rPr>
              <a:t>Department</a:t>
            </a:r>
            <a:r>
              <a:rPr lang="tr-TR" sz="4100" b="1" dirty="0">
                <a:solidFill>
                  <a:srgbClr val="FF0000"/>
                </a:solidFill>
              </a:rPr>
              <a:t> </a:t>
            </a:r>
            <a:r>
              <a:rPr lang="tr-TR" sz="4100" b="1" dirty="0" err="1" smtClean="0">
                <a:solidFill>
                  <a:srgbClr val="FF0000"/>
                </a:solidFill>
              </a:rPr>
              <a:t>Facilities</a:t>
            </a:r>
            <a:endParaRPr lang="tr-TR" sz="4100" b="1" dirty="0" smtClean="0">
              <a:solidFill>
                <a:srgbClr val="FF0000"/>
              </a:solidFill>
            </a:endParaRPr>
          </a:p>
          <a:p>
            <a:pPr marL="360000" lvl="0" indent="-360000">
              <a:lnSpc>
                <a:spcPct val="120000"/>
              </a:lnSpc>
              <a:spcBef>
                <a:spcPts val="0"/>
              </a:spcBef>
              <a:spcAft>
                <a:spcPts val="400"/>
              </a:spcAft>
            </a:pPr>
            <a:endParaRPr lang="tr-TR" b="1" dirty="0"/>
          </a:p>
          <a:p>
            <a:pPr marL="360000" lvl="0" indent="-360000">
              <a:lnSpc>
                <a:spcPct val="120000"/>
              </a:lnSpc>
              <a:spcBef>
                <a:spcPts val="0"/>
              </a:spcBef>
              <a:spcAft>
                <a:spcPts val="400"/>
              </a:spcAft>
            </a:pPr>
            <a:r>
              <a:rPr lang="tr-TR" sz="3300" dirty="0" smtClean="0"/>
              <a:t>Bu bölüme bölümün/programın öğrencilere </a:t>
            </a:r>
            <a:r>
              <a:rPr lang="tr-TR" sz="3300" dirty="0"/>
              <a:t>sunduğu </a:t>
            </a:r>
            <a:r>
              <a:rPr lang="tr-TR" sz="3300" dirty="0" err="1"/>
              <a:t>laboratuar</a:t>
            </a:r>
            <a:r>
              <a:rPr lang="tr-TR" sz="3300" dirty="0"/>
              <a:t>, klinik, teknik </a:t>
            </a:r>
            <a:r>
              <a:rPr lang="tr-TR" sz="3300" dirty="0" smtClean="0"/>
              <a:t>olanakları gibi akademik, sosyal, kültürel ve sportif olanaklardan yazılır. </a:t>
            </a:r>
          </a:p>
          <a:p>
            <a:pPr marL="360000" lvl="0" indent="-360000">
              <a:lnSpc>
                <a:spcPct val="120000"/>
              </a:lnSpc>
              <a:spcBef>
                <a:spcPts val="0"/>
              </a:spcBef>
              <a:spcAft>
                <a:spcPts val="400"/>
              </a:spcAft>
            </a:pPr>
            <a:endParaRPr lang="tr-TR" sz="3300" b="1" i="1" dirty="0"/>
          </a:p>
          <a:p>
            <a:pPr marL="360000" lvl="0" indent="-360000">
              <a:lnSpc>
                <a:spcPct val="120000"/>
              </a:lnSpc>
              <a:spcBef>
                <a:spcPts val="0"/>
              </a:spcBef>
              <a:spcAft>
                <a:spcPts val="400"/>
              </a:spcAft>
            </a:pPr>
            <a:r>
              <a:rPr lang="tr-TR" sz="2600" b="1" u="sng" dirty="0" smtClean="0">
                <a:solidFill>
                  <a:srgbClr val="0000FF"/>
                </a:solidFill>
              </a:rPr>
              <a:t>Örnek: </a:t>
            </a:r>
            <a:r>
              <a:rPr lang="tr-TR" sz="2600" b="1" dirty="0">
                <a:solidFill>
                  <a:srgbClr val="FF0000"/>
                </a:solidFill>
              </a:rPr>
              <a:t>Matematik ve Fen Bilimleri Eğitimi Bölümü - Matematik Öğretmenliği Programı </a:t>
            </a:r>
            <a:endParaRPr lang="tr-TR" sz="2600" b="1" dirty="0" smtClean="0">
              <a:solidFill>
                <a:srgbClr val="FF0000"/>
              </a:solidFill>
            </a:endParaRPr>
          </a:p>
          <a:p>
            <a:pPr marL="360000" lvl="0" indent="-360000">
              <a:lnSpc>
                <a:spcPct val="120000"/>
              </a:lnSpc>
              <a:spcBef>
                <a:spcPts val="0"/>
              </a:spcBef>
              <a:spcAft>
                <a:spcPts val="400"/>
              </a:spcAft>
            </a:pPr>
            <a:r>
              <a:rPr lang="tr-TR" sz="2600" dirty="0" smtClean="0"/>
              <a:t>Bölümümüz </a:t>
            </a:r>
            <a:r>
              <a:rPr lang="tr-TR" sz="2600" dirty="0"/>
              <a:t>25 bilgisayarlık bir bilgisayar laboratuvarı, projeksiyon ve bilgisayar donanımlı 4 adet 40'ar kişilik derslik, 4 adet 50'şer kişilik derslik ve bir adet 80 kişilik amfide öğretim faaliyetlerini sürdürmektedir. </a:t>
            </a:r>
            <a:r>
              <a:rPr lang="tr-TR" sz="2600" dirty="0" smtClean="0"/>
              <a:t>Ayrıca </a:t>
            </a:r>
            <a:r>
              <a:rPr lang="tr-TR" sz="2600" dirty="0"/>
              <a:t>öğretmen adaylarının mesleki yaşamlarında teknolojik imkanlardan yararlanmaları konusunda deneyim kazanmaları amacıyla tesis edilmiş ve içerisinde bilgisayar, projeksiyon, akıllı tahta, episkop, tepegöz ve uydu bağlantılı görüntü-ses sistemi barındıran teknoloji laboratuvarı bulunmaktadır. </a:t>
            </a:r>
            <a:r>
              <a:rPr lang="tr-TR" sz="2600" dirty="0" smtClean="0"/>
              <a:t>Bölüm </a:t>
            </a:r>
            <a:r>
              <a:rPr lang="tr-TR" sz="2600" dirty="0"/>
              <a:t>öğrencilerinin yararlanabilecekleri fakülte içinde bir de kütüphane bulunmaktadır.</a:t>
            </a:r>
            <a:endParaRPr lang="tr-TR" sz="2600" b="1"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DF7341D0-46B8-4682-AB7B-8B97AC35EA3C}"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29</a:t>
            </a:fld>
            <a:endParaRPr lang="tr-TR"/>
          </a:p>
        </p:txBody>
      </p:sp>
    </p:spTree>
    <p:extLst>
      <p:ext uri="{BB962C8B-B14F-4D97-AF65-F5344CB8AC3E}">
        <p14:creationId xmlns:p14="http://schemas.microsoft.com/office/powerpoint/2010/main" val="423591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909" y="316194"/>
            <a:ext cx="10092891" cy="526781"/>
          </a:xfrm>
        </p:spPr>
        <p:txBody>
          <a:bodyPr>
            <a:normAutofit fontScale="90000"/>
          </a:bodyPr>
          <a:lstStyle/>
          <a:p>
            <a:pPr algn="ctr"/>
            <a:r>
              <a:rPr lang="tr-TR" b="1" dirty="0">
                <a:solidFill>
                  <a:srgbClr val="0000FF"/>
                </a:solidFill>
                <a:latin typeface="+mn-lt"/>
              </a:rPr>
              <a:t>TERİMLER</a:t>
            </a:r>
          </a:p>
        </p:txBody>
      </p:sp>
      <p:sp>
        <p:nvSpPr>
          <p:cNvPr id="3" name="İçerik Yer Tutucusu 2"/>
          <p:cNvSpPr>
            <a:spLocks noGrp="1"/>
          </p:cNvSpPr>
          <p:nvPr>
            <p:ph idx="1"/>
          </p:nvPr>
        </p:nvSpPr>
        <p:spPr>
          <a:xfrm>
            <a:off x="546931" y="1119499"/>
            <a:ext cx="11340269" cy="5047839"/>
          </a:xfrm>
        </p:spPr>
        <p:txBody>
          <a:bodyPr>
            <a:normAutofit fontScale="92500" lnSpcReduction="20000"/>
          </a:bodyPr>
          <a:lstStyle/>
          <a:p>
            <a:pPr indent="0">
              <a:lnSpc>
                <a:spcPct val="110000"/>
              </a:lnSpc>
              <a:spcBef>
                <a:spcPts val="0"/>
              </a:spcBef>
              <a:spcAft>
                <a:spcPts val="400"/>
              </a:spcAft>
              <a:buNone/>
            </a:pPr>
            <a:r>
              <a:rPr lang="tr-TR" sz="3200" b="1" u="sng" dirty="0">
                <a:solidFill>
                  <a:srgbClr val="FF0000"/>
                </a:solidFill>
              </a:rPr>
              <a:t>Yeterlilik: </a:t>
            </a:r>
            <a:r>
              <a:rPr lang="tr-TR" sz="3200" dirty="0" smtClean="0"/>
              <a:t>Bir </a:t>
            </a:r>
            <a:r>
              <a:rPr lang="tr-TR" sz="3200" dirty="0"/>
              <a:t>öğretim programının başarıyla tamamlanması </a:t>
            </a:r>
            <a:r>
              <a:rPr lang="tr-TR" sz="3200" dirty="0" smtClean="0"/>
              <a:t>sonucu, </a:t>
            </a:r>
            <a:r>
              <a:rPr lang="tr-TR" sz="3200" dirty="0"/>
              <a:t>o program için öngörülen program çıktılarının kazanıldığını onaylayan ve yetkili bir otorite tarafından basılı olarak verilen </a:t>
            </a:r>
            <a:r>
              <a:rPr lang="tr-TR" sz="3200" b="1" dirty="0">
                <a:solidFill>
                  <a:srgbClr val="FF0000"/>
                </a:solidFill>
              </a:rPr>
              <a:t>derece, diploma veya sertifika </a:t>
            </a:r>
            <a:r>
              <a:rPr lang="tr-TR" sz="3200" dirty="0"/>
              <a:t>türü </a:t>
            </a:r>
            <a:r>
              <a:rPr lang="tr-TR" sz="3200" dirty="0" smtClean="0"/>
              <a:t>belgedir.</a:t>
            </a:r>
          </a:p>
          <a:p>
            <a:pPr indent="0">
              <a:lnSpc>
                <a:spcPct val="110000"/>
              </a:lnSpc>
              <a:spcBef>
                <a:spcPts val="0"/>
              </a:spcBef>
              <a:spcAft>
                <a:spcPts val="400"/>
              </a:spcAft>
              <a:buNone/>
            </a:pPr>
            <a:endParaRPr lang="tr-TR" sz="3200" dirty="0"/>
          </a:p>
          <a:p>
            <a:pPr indent="0">
              <a:lnSpc>
                <a:spcPct val="110000"/>
              </a:lnSpc>
              <a:spcBef>
                <a:spcPts val="0"/>
              </a:spcBef>
              <a:spcAft>
                <a:spcPts val="400"/>
              </a:spcAft>
              <a:buNone/>
            </a:pPr>
            <a:r>
              <a:rPr lang="tr-TR" sz="3200" b="1" u="sng" dirty="0">
                <a:solidFill>
                  <a:srgbClr val="FF0000"/>
                </a:solidFill>
              </a:rPr>
              <a:t>Türkiye Yükseköğretim Yeterlilikler çerçevesi (TYYC): </a:t>
            </a:r>
            <a:r>
              <a:rPr lang="tr-TR" sz="3200" dirty="0" smtClean="0"/>
              <a:t>Yeterlilikleri </a:t>
            </a:r>
            <a:r>
              <a:rPr lang="tr-TR" sz="3200" dirty="0"/>
              <a:t>öğrenme çıktılarına göre sınıflandıran ve organize eden yapıdır. </a:t>
            </a:r>
          </a:p>
          <a:p>
            <a:pPr indent="0">
              <a:lnSpc>
                <a:spcPct val="110000"/>
              </a:lnSpc>
              <a:spcBef>
                <a:spcPts val="0"/>
              </a:spcBef>
              <a:spcAft>
                <a:spcPts val="400"/>
              </a:spcAft>
              <a:buNone/>
            </a:pPr>
            <a:endParaRPr lang="tr-TR" sz="3200" dirty="0"/>
          </a:p>
          <a:p>
            <a:pPr indent="0">
              <a:lnSpc>
                <a:spcPct val="110000"/>
              </a:lnSpc>
              <a:spcBef>
                <a:spcPts val="0"/>
              </a:spcBef>
              <a:spcAft>
                <a:spcPts val="400"/>
              </a:spcAft>
              <a:buNone/>
            </a:pPr>
            <a:r>
              <a:rPr lang="tr-TR" sz="3200" b="1" dirty="0">
                <a:solidFill>
                  <a:srgbClr val="FF0000"/>
                </a:solidFill>
              </a:rPr>
              <a:t>Avrupa yeterlilikler çerçevesi: </a:t>
            </a:r>
            <a:r>
              <a:rPr lang="tr-TR" sz="3200" dirty="0" smtClean="0"/>
              <a:t>Ulusal </a:t>
            </a:r>
            <a:r>
              <a:rPr lang="tr-TR" sz="3200" dirty="0"/>
              <a:t>yeterlilikler çerçevelerinin ilgi tutulabileceği ve bu sayede farklı ülkelerin yeterliliklerini birbiriyle ilişkilendirebileceği şemsiye (üst) çerçevedir.</a:t>
            </a:r>
          </a:p>
          <a:p>
            <a:pPr indent="0">
              <a:lnSpc>
                <a:spcPct val="110000"/>
              </a:lnSpc>
              <a:spcBef>
                <a:spcPts val="0"/>
              </a:spcBef>
              <a:spcAft>
                <a:spcPts val="400"/>
              </a:spcAft>
              <a:buNone/>
            </a:pPr>
            <a:endParaRPr lang="tr-TR" sz="3200" dirty="0"/>
          </a:p>
        </p:txBody>
      </p:sp>
      <p:sp>
        <p:nvSpPr>
          <p:cNvPr id="4" name="Veri Yer Tutucusu 3"/>
          <p:cNvSpPr>
            <a:spLocks noGrp="1"/>
          </p:cNvSpPr>
          <p:nvPr>
            <p:ph type="dt" sz="half" idx="10"/>
          </p:nvPr>
        </p:nvSpPr>
        <p:spPr/>
        <p:txBody>
          <a:bodyPr/>
          <a:lstStyle/>
          <a:p>
            <a:fld id="{AA48A801-4F78-4718-8EDF-AD8A33242FA3}"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3</a:t>
            </a:fld>
            <a:endParaRPr lang="tr-TR"/>
          </a:p>
        </p:txBody>
      </p:sp>
    </p:spTree>
    <p:extLst>
      <p:ext uri="{BB962C8B-B14F-4D97-AF65-F5344CB8AC3E}">
        <p14:creationId xmlns:p14="http://schemas.microsoft.com/office/powerpoint/2010/main" val="1817221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844" y="194210"/>
            <a:ext cx="10515600" cy="617641"/>
          </a:xfrm>
        </p:spPr>
        <p:txBody>
          <a:bodyPr>
            <a:normAutofit fontScale="90000"/>
          </a:bodyPr>
          <a:lstStyle/>
          <a:p>
            <a:pPr algn="ctr"/>
            <a:r>
              <a:rPr lang="tr-TR" b="1" dirty="0">
                <a:solidFill>
                  <a:srgbClr val="0000FF"/>
                </a:solidFill>
                <a:latin typeface="+mn-lt"/>
              </a:rPr>
              <a:t>PROGRAM </a:t>
            </a:r>
            <a:r>
              <a:rPr lang="tr-TR" b="1" dirty="0" smtClean="0">
                <a:solidFill>
                  <a:srgbClr val="0000FF"/>
                </a:solidFill>
                <a:latin typeface="+mn-lt"/>
              </a:rPr>
              <a:t>TANIMLARI</a:t>
            </a:r>
            <a:endParaRPr lang="tr-TR" dirty="0">
              <a:solidFill>
                <a:srgbClr val="0000FF"/>
              </a:solidFill>
              <a:latin typeface="+mn-lt"/>
            </a:endParaRPr>
          </a:p>
        </p:txBody>
      </p:sp>
      <p:sp>
        <p:nvSpPr>
          <p:cNvPr id="3" name="İçerik Yer Tutucusu 2"/>
          <p:cNvSpPr>
            <a:spLocks noGrp="1"/>
          </p:cNvSpPr>
          <p:nvPr>
            <p:ph idx="1"/>
          </p:nvPr>
        </p:nvSpPr>
        <p:spPr>
          <a:xfrm>
            <a:off x="675117" y="1010655"/>
            <a:ext cx="11365907" cy="1561630"/>
          </a:xfrm>
        </p:spPr>
        <p:txBody>
          <a:bodyPr>
            <a:normAutofit fontScale="70000" lnSpcReduction="20000"/>
          </a:bodyPr>
          <a:lstStyle/>
          <a:p>
            <a:pPr marL="360000" lvl="0" indent="-360000">
              <a:lnSpc>
                <a:spcPct val="120000"/>
              </a:lnSpc>
              <a:spcBef>
                <a:spcPts val="0"/>
              </a:spcBef>
              <a:spcAft>
                <a:spcPts val="400"/>
              </a:spcAft>
            </a:pPr>
            <a:r>
              <a:rPr lang="tr-TR" sz="3600" b="1" dirty="0" smtClean="0">
                <a:solidFill>
                  <a:srgbClr val="FF0000"/>
                </a:solidFill>
              </a:rPr>
              <a:t>Akademik Kadro /</a:t>
            </a:r>
            <a:r>
              <a:rPr lang="tr-TR" sz="3600" b="1" dirty="0" err="1" smtClean="0">
                <a:solidFill>
                  <a:srgbClr val="FF0000"/>
                </a:solidFill>
              </a:rPr>
              <a:t>Academics</a:t>
            </a:r>
            <a:endParaRPr lang="tr-TR" sz="3600" b="1" dirty="0" smtClean="0">
              <a:solidFill>
                <a:srgbClr val="FF0000"/>
              </a:solidFill>
            </a:endParaRPr>
          </a:p>
          <a:p>
            <a:pPr marL="360000" lvl="0" indent="-360000">
              <a:lnSpc>
                <a:spcPct val="120000"/>
              </a:lnSpc>
              <a:spcBef>
                <a:spcPts val="0"/>
              </a:spcBef>
              <a:spcAft>
                <a:spcPts val="400"/>
              </a:spcAft>
            </a:pPr>
            <a:endParaRPr lang="tr-TR" b="1" dirty="0">
              <a:solidFill>
                <a:srgbClr val="FF0000"/>
              </a:solidFill>
            </a:endParaRPr>
          </a:p>
          <a:p>
            <a:pPr marL="360000" lvl="0" indent="-360000">
              <a:lnSpc>
                <a:spcPct val="120000"/>
              </a:lnSpc>
              <a:spcBef>
                <a:spcPts val="0"/>
              </a:spcBef>
              <a:spcAft>
                <a:spcPts val="400"/>
              </a:spcAft>
            </a:pPr>
            <a:r>
              <a:rPr lang="tr-TR" sz="2400" dirty="0" smtClean="0"/>
              <a:t>Bu bölüme programda kadrolu bulunan öğretim elemanlarının bilgileri kısaca yazılır (Sistem tarafından otomatik olarak gösterilmektedir). </a:t>
            </a:r>
          </a:p>
          <a:p>
            <a:pPr marL="360000" lvl="0" indent="-360000">
              <a:lnSpc>
                <a:spcPct val="120000"/>
              </a:lnSpc>
              <a:spcBef>
                <a:spcPts val="0"/>
              </a:spcBef>
              <a:spcAft>
                <a:spcPts val="400"/>
              </a:spcAft>
            </a:pPr>
            <a:endParaRPr lang="tr-TR" b="1" i="1" dirty="0"/>
          </a:p>
          <a:p>
            <a:pPr marL="360000" lvl="0" indent="-360000">
              <a:lnSpc>
                <a:spcPct val="120000"/>
              </a:lnSpc>
              <a:spcBef>
                <a:spcPts val="0"/>
              </a:spcBef>
              <a:spcAft>
                <a:spcPts val="400"/>
              </a:spcAft>
            </a:pPr>
            <a:endParaRPr lang="tr-TR" b="1" i="1"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8D2B270B-DDB8-4639-8414-683F72DD896A}"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30</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079" y="2618021"/>
            <a:ext cx="7298108" cy="3542178"/>
          </a:xfrm>
          <a:prstGeom prst="rect">
            <a:avLst/>
          </a:prstGeom>
        </p:spPr>
      </p:pic>
      <p:sp>
        <p:nvSpPr>
          <p:cNvPr id="6" name="Akış Çizelgesi: Toplam Birleşimi 5"/>
          <p:cNvSpPr/>
          <p:nvPr/>
        </p:nvSpPr>
        <p:spPr>
          <a:xfrm>
            <a:off x="11811000" y="6452075"/>
            <a:ext cx="230024" cy="25062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531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98960" y="185664"/>
            <a:ext cx="10131751" cy="643279"/>
          </a:xfrm>
        </p:spPr>
        <p:txBody>
          <a:bodyPr>
            <a:normAutofit fontScale="90000"/>
          </a:bodyPr>
          <a:lstStyle/>
          <a:p>
            <a:pPr algn="ctr"/>
            <a:r>
              <a:rPr lang="tr-TR" b="1" dirty="0">
                <a:solidFill>
                  <a:srgbClr val="0000FF"/>
                </a:solidFill>
                <a:latin typeface="+mn-lt"/>
              </a:rPr>
              <a:t>Program Çıktılarının Yazılması</a:t>
            </a:r>
            <a:endParaRPr lang="tr-TR" dirty="0">
              <a:latin typeface="+mn-lt"/>
            </a:endParaRPr>
          </a:p>
        </p:txBody>
      </p:sp>
      <p:sp>
        <p:nvSpPr>
          <p:cNvPr id="4" name="Veri Yer Tutucusu 3"/>
          <p:cNvSpPr>
            <a:spLocks noGrp="1"/>
          </p:cNvSpPr>
          <p:nvPr>
            <p:ph type="dt" sz="half" idx="10"/>
          </p:nvPr>
        </p:nvSpPr>
        <p:spPr/>
        <p:txBody>
          <a:bodyPr/>
          <a:lstStyle/>
          <a:p>
            <a:fld id="{A984CC16-C1F4-419B-90CA-6439DDFDC0F3}"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31</a:t>
            </a:fld>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56" y="897308"/>
            <a:ext cx="11417181" cy="5505660"/>
          </a:xfrm>
          <a:prstGeom prst="rect">
            <a:avLst/>
          </a:prstGeom>
        </p:spPr>
      </p:pic>
    </p:spTree>
    <p:extLst>
      <p:ext uri="{BB962C8B-B14F-4D97-AF65-F5344CB8AC3E}">
        <p14:creationId xmlns:p14="http://schemas.microsoft.com/office/powerpoint/2010/main" val="157139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9839" y="1034042"/>
            <a:ext cx="11400089" cy="5332576"/>
          </a:xfrm>
        </p:spPr>
        <p:txBody>
          <a:bodyPr>
            <a:noAutofit/>
          </a:bodyPr>
          <a:lstStyle/>
          <a:p>
            <a:pPr marL="360000" indent="-360000">
              <a:lnSpc>
                <a:spcPct val="110000"/>
              </a:lnSpc>
              <a:spcBef>
                <a:spcPts val="0"/>
              </a:spcBef>
              <a:spcAft>
                <a:spcPts val="400"/>
              </a:spcAft>
            </a:pPr>
            <a:r>
              <a:rPr lang="tr-TR" sz="2100" dirty="0"/>
              <a:t>Bologna Süreci kapsamında, yükseköğretim kurumlarındaki eğitim-öğretim programlarının </a:t>
            </a:r>
            <a:r>
              <a:rPr lang="tr-TR" sz="2100" b="1" dirty="0">
                <a:solidFill>
                  <a:srgbClr val="0000FF"/>
                </a:solidFill>
              </a:rPr>
              <a:t>öğrenim çıktılarını (</a:t>
            </a:r>
            <a:r>
              <a:rPr lang="tr-TR" sz="2100" b="1" dirty="0" err="1">
                <a:solidFill>
                  <a:srgbClr val="0000FF"/>
                </a:solidFill>
              </a:rPr>
              <a:t>learning</a:t>
            </a:r>
            <a:r>
              <a:rPr lang="tr-TR" sz="2100" b="1" dirty="0">
                <a:solidFill>
                  <a:srgbClr val="0000FF"/>
                </a:solidFill>
              </a:rPr>
              <a:t> </a:t>
            </a:r>
            <a:r>
              <a:rPr lang="tr-TR" sz="2100" b="1" dirty="0" err="1">
                <a:solidFill>
                  <a:srgbClr val="0000FF"/>
                </a:solidFill>
              </a:rPr>
              <a:t>outcomes</a:t>
            </a:r>
            <a:r>
              <a:rPr lang="tr-TR" sz="2100" b="1" dirty="0">
                <a:solidFill>
                  <a:srgbClr val="0000FF"/>
                </a:solidFill>
              </a:rPr>
              <a:t>) </a:t>
            </a:r>
            <a:r>
              <a:rPr lang="tr-TR" sz="2100" b="1" dirty="0">
                <a:solidFill>
                  <a:srgbClr val="FF0000"/>
                </a:solidFill>
              </a:rPr>
              <a:t>yükseköğretim ulusal yeterlilikleri çerçevesi </a:t>
            </a:r>
            <a:r>
              <a:rPr lang="tr-TR" sz="2100" dirty="0"/>
              <a:t>ve </a:t>
            </a:r>
            <a:r>
              <a:rPr lang="tr-TR" sz="2100" dirty="0">
                <a:solidFill>
                  <a:srgbClr val="FF0000"/>
                </a:solidFill>
              </a:rPr>
              <a:t>temel alan yeterliliklerine </a:t>
            </a:r>
            <a:r>
              <a:rPr lang="tr-TR" sz="2100" dirty="0"/>
              <a:t>bağlı olarak tanımlanması amaçlanmaktadır. </a:t>
            </a:r>
          </a:p>
          <a:p>
            <a:pPr marL="360000" indent="-360000">
              <a:lnSpc>
                <a:spcPct val="110000"/>
              </a:lnSpc>
              <a:spcBef>
                <a:spcPts val="0"/>
              </a:spcBef>
              <a:spcAft>
                <a:spcPts val="400"/>
              </a:spcAft>
            </a:pPr>
            <a:r>
              <a:rPr lang="tr-TR" sz="2100" dirty="0"/>
              <a:t>Buna göre Üniversitemizde eğitim-öğretim veren bütün ön lisans, lisans ve lisansüstü programlarını yürüten birimlerin;</a:t>
            </a:r>
          </a:p>
          <a:p>
            <a:pPr marL="817200" lvl="1" indent="-360000">
              <a:lnSpc>
                <a:spcPct val="110000"/>
              </a:lnSpc>
              <a:spcBef>
                <a:spcPts val="0"/>
              </a:spcBef>
              <a:spcAft>
                <a:spcPts val="400"/>
              </a:spcAft>
            </a:pPr>
            <a:r>
              <a:rPr lang="tr-TR" sz="2100" dirty="0"/>
              <a:t>Üniversitemizin misyon, vizyon ve hedefleri ile iç ve dış paydaşların görüşleri dikkate alınarak nasıl bir mezun profilinin amaçlandığını gösteren </a:t>
            </a:r>
            <a:r>
              <a:rPr lang="tr-TR" sz="2100" b="1" dirty="0">
                <a:solidFill>
                  <a:srgbClr val="FF0000"/>
                </a:solidFill>
              </a:rPr>
              <a:t>Program Eğitim Amaçlarını </a:t>
            </a:r>
            <a:r>
              <a:rPr lang="tr-TR" sz="2100" dirty="0"/>
              <a:t>yazmaları,</a:t>
            </a:r>
          </a:p>
          <a:p>
            <a:pPr marL="817200" lvl="1" indent="-360000">
              <a:lnSpc>
                <a:spcPct val="110000"/>
              </a:lnSpc>
              <a:spcBef>
                <a:spcPts val="0"/>
              </a:spcBef>
              <a:spcAft>
                <a:spcPts val="400"/>
              </a:spcAft>
            </a:pPr>
            <a:r>
              <a:rPr lang="tr-TR" sz="2100" dirty="0" smtClean="0"/>
              <a:t>Programın </a:t>
            </a:r>
            <a:r>
              <a:rPr lang="tr-TR" sz="2100" dirty="0"/>
              <a:t>eğitim amaçlarına ulaşabilmek için mezunların ne tür yeterliliklere (</a:t>
            </a:r>
            <a:r>
              <a:rPr lang="tr-TR" sz="2100" dirty="0" err="1"/>
              <a:t>qualifications</a:t>
            </a:r>
            <a:r>
              <a:rPr lang="tr-TR" sz="2100" dirty="0"/>
              <a:t>) sahip olmaları gerektiğinin açıklandığı </a:t>
            </a:r>
            <a:r>
              <a:rPr lang="tr-TR" sz="2100" b="1" dirty="0">
                <a:solidFill>
                  <a:srgbClr val="0000FF"/>
                </a:solidFill>
              </a:rPr>
              <a:t>Program Çıktılarını (Program Yeterliliklerini)</a:t>
            </a:r>
            <a:r>
              <a:rPr lang="tr-TR" sz="2100" dirty="0">
                <a:solidFill>
                  <a:srgbClr val="0000FF"/>
                </a:solidFill>
              </a:rPr>
              <a:t> </a:t>
            </a:r>
            <a:r>
              <a:rPr lang="tr-TR" sz="2100" dirty="0" smtClean="0"/>
              <a:t>belirlemeleri,  </a:t>
            </a:r>
          </a:p>
          <a:p>
            <a:pPr marL="817200" lvl="1" indent="-360000">
              <a:lnSpc>
                <a:spcPct val="110000"/>
              </a:lnSpc>
              <a:spcBef>
                <a:spcPts val="0"/>
              </a:spcBef>
              <a:spcAft>
                <a:spcPts val="400"/>
              </a:spcAft>
            </a:pPr>
            <a:r>
              <a:rPr lang="tr-TR" sz="2100" dirty="0" smtClean="0"/>
              <a:t>Belirlenen </a:t>
            </a:r>
            <a:r>
              <a:rPr lang="tr-TR" sz="2100" dirty="0"/>
              <a:t>program çıktılarına ulaşmak için hangi derslerin verilmesi gerektiğine </a:t>
            </a:r>
            <a:r>
              <a:rPr lang="tr-TR" sz="2100" dirty="0" smtClean="0"/>
              <a:t>(öğretim programının hazırlanması</a:t>
            </a:r>
            <a:r>
              <a:rPr lang="tr-TR" sz="2100" dirty="0"/>
              <a:t>) karar vermeleri</a:t>
            </a:r>
            <a:r>
              <a:rPr lang="tr-TR" sz="2100" dirty="0" smtClean="0"/>
              <a:t>,</a:t>
            </a:r>
          </a:p>
          <a:p>
            <a:pPr marL="457200" lvl="1" indent="0">
              <a:lnSpc>
                <a:spcPct val="110000"/>
              </a:lnSpc>
              <a:spcBef>
                <a:spcPts val="0"/>
              </a:spcBef>
              <a:spcAft>
                <a:spcPts val="400"/>
              </a:spcAft>
              <a:buNone/>
            </a:pPr>
            <a:r>
              <a:rPr lang="tr-TR" sz="2100" dirty="0" smtClean="0"/>
              <a:t>gerekmektedir. </a:t>
            </a:r>
            <a:endParaRPr lang="tr-TR" sz="2100"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57088835-C830-4B7E-9FFE-C41760D42474}"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32</a:t>
            </a:fld>
            <a:endParaRPr lang="tr-TR"/>
          </a:p>
        </p:txBody>
      </p:sp>
      <p:sp>
        <p:nvSpPr>
          <p:cNvPr id="9" name="Unvan 1"/>
          <p:cNvSpPr>
            <a:spLocks noGrp="1"/>
          </p:cNvSpPr>
          <p:nvPr>
            <p:ph type="title"/>
          </p:nvPr>
        </p:nvSpPr>
        <p:spPr>
          <a:xfrm>
            <a:off x="952901" y="134754"/>
            <a:ext cx="11069053" cy="736917"/>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Tree>
    <p:extLst>
      <p:ext uri="{BB962C8B-B14F-4D97-AF65-F5344CB8AC3E}">
        <p14:creationId xmlns:p14="http://schemas.microsoft.com/office/powerpoint/2010/main" val="4030785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2901" y="134754"/>
            <a:ext cx="11069053" cy="736917"/>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
        <p:nvSpPr>
          <p:cNvPr id="3" name="İçerik Yer Tutucusu 2"/>
          <p:cNvSpPr>
            <a:spLocks noGrp="1"/>
          </p:cNvSpPr>
          <p:nvPr>
            <p:ph idx="1"/>
          </p:nvPr>
        </p:nvSpPr>
        <p:spPr>
          <a:xfrm>
            <a:off x="598207" y="999858"/>
            <a:ext cx="11348814" cy="5208437"/>
          </a:xfrm>
        </p:spPr>
        <p:txBody>
          <a:bodyPr>
            <a:noAutofit/>
          </a:bodyPr>
          <a:lstStyle/>
          <a:p>
            <a:pPr marL="360000" indent="-360000">
              <a:lnSpc>
                <a:spcPct val="100000"/>
              </a:lnSpc>
              <a:spcBef>
                <a:spcPts val="0"/>
              </a:spcBef>
              <a:spcAft>
                <a:spcPts val="400"/>
              </a:spcAft>
            </a:pPr>
            <a:r>
              <a:rPr lang="tr-TR" sz="2400" b="1" u="sng" dirty="0">
                <a:solidFill>
                  <a:srgbClr val="FF0000"/>
                </a:solidFill>
              </a:rPr>
              <a:t>Program Çıktıları (Yeterlilikleri)</a:t>
            </a:r>
          </a:p>
          <a:p>
            <a:pPr marL="360000" indent="-360000">
              <a:lnSpc>
                <a:spcPct val="100000"/>
              </a:lnSpc>
              <a:spcBef>
                <a:spcPts val="0"/>
              </a:spcBef>
              <a:spcAft>
                <a:spcPts val="400"/>
              </a:spcAft>
            </a:pPr>
            <a:endParaRPr lang="tr-TR" sz="2400" dirty="0" smtClean="0"/>
          </a:p>
          <a:p>
            <a:pPr marL="360000" indent="-360000">
              <a:lnSpc>
                <a:spcPct val="100000"/>
              </a:lnSpc>
              <a:spcBef>
                <a:spcPts val="0"/>
              </a:spcBef>
              <a:spcAft>
                <a:spcPts val="400"/>
              </a:spcAft>
            </a:pPr>
            <a:r>
              <a:rPr lang="tr-TR" sz="2400" dirty="0" smtClean="0"/>
              <a:t>Program </a:t>
            </a:r>
            <a:r>
              <a:rPr lang="tr-TR" sz="2400" dirty="0"/>
              <a:t>çıktılarını (yeterliklerini) belirlemeden, programın diğer öğelerini, dersleri, derslerle ilgili öğrenim çıktılarını, öğrenim-öğretme süreçlerini, ölçme ve değerlendirme sürecini </a:t>
            </a:r>
            <a:r>
              <a:rPr lang="tr-TR" sz="2400" dirty="0" smtClean="0"/>
              <a:t>belirlemek </a:t>
            </a:r>
            <a:r>
              <a:rPr lang="tr-TR" sz="2400" dirty="0"/>
              <a:t>de nesnel olmayabilir. Bu nedenle öncelikle bölümlerin </a:t>
            </a:r>
            <a:r>
              <a:rPr lang="tr-TR" sz="2400" b="1" dirty="0">
                <a:solidFill>
                  <a:srgbClr val="FF0000"/>
                </a:solidFill>
              </a:rPr>
              <a:t>programa ilişkin öğrenim çıktılarını </a:t>
            </a:r>
            <a:r>
              <a:rPr lang="tr-TR" sz="2400" dirty="0" smtClean="0"/>
              <a:t>belirlenmesi </a:t>
            </a:r>
            <a:r>
              <a:rPr lang="tr-TR" sz="2400" dirty="0"/>
              <a:t>gerekir</a:t>
            </a:r>
            <a:r>
              <a:rPr lang="tr-TR" sz="2400" dirty="0" smtClean="0"/>
              <a:t>.</a:t>
            </a:r>
          </a:p>
          <a:p>
            <a:pPr marL="360000" indent="-360000">
              <a:lnSpc>
                <a:spcPct val="100000"/>
              </a:lnSpc>
              <a:spcBef>
                <a:spcPts val="0"/>
              </a:spcBef>
              <a:spcAft>
                <a:spcPts val="400"/>
              </a:spcAft>
            </a:pPr>
            <a:endParaRPr lang="tr-TR" sz="2400" dirty="0" smtClean="0"/>
          </a:p>
          <a:p>
            <a:pPr marL="360000" indent="-360000">
              <a:lnSpc>
                <a:spcPct val="100000"/>
              </a:lnSpc>
              <a:spcBef>
                <a:spcPts val="0"/>
              </a:spcBef>
              <a:spcAft>
                <a:spcPts val="400"/>
              </a:spcAft>
            </a:pPr>
            <a:r>
              <a:rPr lang="tr-TR" sz="2400" dirty="0"/>
              <a:t>Program çıktıları, mezun olacağı program sonunda öğrencinin hangi niteliklerle/yeterliliklerle donanmış olacağını tanımlar. Diğer bir deyişle, program çıktıları </a:t>
            </a:r>
            <a:r>
              <a:rPr lang="tr-TR" sz="2400" i="1" dirty="0">
                <a:solidFill>
                  <a:srgbClr val="FF0000"/>
                </a:solidFill>
              </a:rPr>
              <a:t>nasıl bir öğretmen, nasıl bir gazeteci, nasıl bir spor yöneticisi, nasıl bir tarihçi, nasıl bir ressam</a:t>
            </a:r>
            <a:r>
              <a:rPr lang="tr-TR" sz="2400" dirty="0"/>
              <a:t>, vb. istediğimizin göstergeleridir</a:t>
            </a:r>
            <a:r>
              <a:rPr lang="tr-TR" sz="2400" dirty="0" smtClean="0"/>
              <a:t>.</a:t>
            </a:r>
            <a:endParaRPr lang="tr-TR" sz="2400" dirty="0"/>
          </a:p>
          <a:p>
            <a:pPr marL="0" indent="0">
              <a:lnSpc>
                <a:spcPct val="100000"/>
              </a:lnSpc>
              <a:spcBef>
                <a:spcPts val="0"/>
              </a:spcBef>
              <a:spcAft>
                <a:spcPts val="400"/>
              </a:spcAft>
              <a:buNone/>
            </a:pPr>
            <a:endParaRPr lang="tr-TR" sz="2400"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2A1C4BC3-D785-489A-8EC3-AD56A857F9B0}"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33</a:t>
            </a:fld>
            <a:endParaRPr lang="tr-TR"/>
          </a:p>
        </p:txBody>
      </p:sp>
    </p:spTree>
    <p:extLst>
      <p:ext uri="{BB962C8B-B14F-4D97-AF65-F5344CB8AC3E}">
        <p14:creationId xmlns:p14="http://schemas.microsoft.com/office/powerpoint/2010/main" val="337612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4637" y="1051133"/>
            <a:ext cx="11466926" cy="5161660"/>
          </a:xfrm>
        </p:spPr>
        <p:txBody>
          <a:bodyPr>
            <a:noAutofit/>
          </a:bodyPr>
          <a:lstStyle/>
          <a:p>
            <a:pPr marL="360000" indent="-360000">
              <a:lnSpc>
                <a:spcPct val="100000"/>
              </a:lnSpc>
              <a:spcBef>
                <a:spcPts val="0"/>
              </a:spcBef>
              <a:spcAft>
                <a:spcPts val="400"/>
              </a:spcAft>
            </a:pPr>
            <a:r>
              <a:rPr lang="tr-TR" sz="2400" b="1" u="sng" dirty="0">
                <a:solidFill>
                  <a:srgbClr val="FF0000"/>
                </a:solidFill>
              </a:rPr>
              <a:t>Program Çıktıları (Yeterlilikleri</a:t>
            </a:r>
            <a:r>
              <a:rPr lang="tr-TR" sz="2400" b="1" u="sng" dirty="0" smtClean="0">
                <a:solidFill>
                  <a:srgbClr val="FF0000"/>
                </a:solidFill>
              </a:rPr>
              <a:t>);</a:t>
            </a:r>
          </a:p>
          <a:p>
            <a:pPr marL="360000" indent="-360000">
              <a:lnSpc>
                <a:spcPct val="100000"/>
              </a:lnSpc>
              <a:spcBef>
                <a:spcPts val="0"/>
              </a:spcBef>
              <a:spcAft>
                <a:spcPts val="400"/>
              </a:spcAft>
            </a:pPr>
            <a:endParaRPr lang="tr-TR" sz="2400" b="1" u="sng" dirty="0">
              <a:solidFill>
                <a:srgbClr val="FF0000"/>
              </a:solidFill>
            </a:endParaRPr>
          </a:p>
          <a:p>
            <a:pPr marL="817200" lvl="1" indent="-360000">
              <a:lnSpc>
                <a:spcPct val="100000"/>
              </a:lnSpc>
              <a:spcBef>
                <a:spcPts val="0"/>
              </a:spcBef>
              <a:spcAft>
                <a:spcPts val="400"/>
              </a:spcAft>
            </a:pPr>
            <a:r>
              <a:rPr lang="tr-TR" dirty="0" smtClean="0"/>
              <a:t>öğrencilerin </a:t>
            </a:r>
            <a:r>
              <a:rPr lang="tr-TR" dirty="0"/>
              <a:t>programdan mezun oluncaya kadar kazanmaları gereken </a:t>
            </a:r>
            <a:r>
              <a:rPr lang="tr-TR" b="1" dirty="0">
                <a:solidFill>
                  <a:srgbClr val="FF0000"/>
                </a:solidFill>
              </a:rPr>
              <a:t>bilgi, beceri ve yetkinlikleri</a:t>
            </a:r>
            <a:r>
              <a:rPr lang="tr-TR" b="1" dirty="0"/>
              <a:t> </a:t>
            </a:r>
            <a:r>
              <a:rPr lang="tr-TR" dirty="0"/>
              <a:t>tanımlayan ifadelerdir. </a:t>
            </a:r>
            <a:endParaRPr lang="tr-TR" dirty="0" smtClean="0"/>
          </a:p>
          <a:p>
            <a:pPr marL="817200" lvl="1" indent="-360000">
              <a:lnSpc>
                <a:spcPct val="100000"/>
              </a:lnSpc>
              <a:spcBef>
                <a:spcPts val="0"/>
              </a:spcBef>
              <a:spcAft>
                <a:spcPts val="400"/>
              </a:spcAft>
            </a:pPr>
            <a:r>
              <a:rPr lang="tr-TR" dirty="0" smtClean="0"/>
              <a:t>öğrenenlerin </a:t>
            </a:r>
            <a:r>
              <a:rPr lang="tr-TR" dirty="0"/>
              <a:t>belirli bir öğrenim sürecini tamamladıktan sonra </a:t>
            </a:r>
            <a:r>
              <a:rPr lang="tr-TR" b="1" dirty="0">
                <a:solidFill>
                  <a:srgbClr val="FF0000"/>
                </a:solidFill>
              </a:rPr>
              <a:t>neyi bildiği, neyi anladığı ve/veya neyi yapabildiğine </a:t>
            </a:r>
            <a:r>
              <a:rPr lang="tr-TR" dirty="0"/>
              <a:t>yönelik beklentileri içeren ifadelerdir. </a:t>
            </a:r>
            <a:endParaRPr lang="tr-TR" dirty="0" smtClean="0"/>
          </a:p>
          <a:p>
            <a:pPr marL="817200" lvl="1" indent="-360000">
              <a:lnSpc>
                <a:spcPct val="100000"/>
              </a:lnSpc>
              <a:spcBef>
                <a:spcPts val="0"/>
              </a:spcBef>
              <a:spcAft>
                <a:spcPts val="400"/>
              </a:spcAft>
            </a:pPr>
            <a:r>
              <a:rPr lang="tr-TR" dirty="0" smtClean="0"/>
              <a:t>öncelikli </a:t>
            </a:r>
            <a:r>
              <a:rPr lang="tr-TR" dirty="0"/>
              <a:t>olarak </a:t>
            </a:r>
            <a:r>
              <a:rPr lang="tr-TR" b="1" dirty="0" smtClean="0">
                <a:solidFill>
                  <a:srgbClr val="FF0000"/>
                </a:solidFill>
              </a:rPr>
              <a:t>öğrencinin </a:t>
            </a:r>
            <a:r>
              <a:rPr lang="tr-TR" b="1" dirty="0">
                <a:solidFill>
                  <a:srgbClr val="FF0000"/>
                </a:solidFill>
              </a:rPr>
              <a:t>başardıklarına odaklanmalıdır</a:t>
            </a:r>
            <a:r>
              <a:rPr lang="tr-TR" dirty="0"/>
              <a:t>. </a:t>
            </a:r>
            <a:endParaRPr lang="tr-TR" dirty="0" smtClean="0"/>
          </a:p>
          <a:p>
            <a:pPr marL="817200" lvl="1" indent="-360000">
              <a:lnSpc>
                <a:spcPct val="100000"/>
              </a:lnSpc>
              <a:spcBef>
                <a:spcPts val="0"/>
              </a:spcBef>
              <a:spcAft>
                <a:spcPts val="400"/>
              </a:spcAft>
            </a:pPr>
            <a:r>
              <a:rPr lang="tr-TR" dirty="0"/>
              <a:t>öğrenenin ne başarmasının beklendiği ve bu başarıyı nasıl ortaya koyacağı konusunda </a:t>
            </a:r>
            <a:r>
              <a:rPr lang="tr-TR" b="1" dirty="0">
                <a:solidFill>
                  <a:srgbClr val="FF0000"/>
                </a:solidFill>
              </a:rPr>
              <a:t>açık ifadeler </a:t>
            </a:r>
            <a:r>
              <a:rPr lang="tr-TR" dirty="0"/>
              <a:t>olmalarıdır</a:t>
            </a:r>
            <a:r>
              <a:rPr lang="tr-TR" dirty="0" smtClean="0"/>
              <a:t>.</a:t>
            </a:r>
          </a:p>
          <a:p>
            <a:pPr marL="817200" lvl="1" indent="-360000">
              <a:lnSpc>
                <a:spcPct val="100000"/>
              </a:lnSpc>
              <a:spcBef>
                <a:spcPts val="0"/>
              </a:spcBef>
              <a:spcAft>
                <a:spcPts val="400"/>
              </a:spcAft>
            </a:pPr>
            <a:r>
              <a:rPr lang="tr-TR" dirty="0"/>
              <a:t>öğrenenin bir öğrenim etkinliğinin sonunda </a:t>
            </a:r>
            <a:r>
              <a:rPr lang="tr-TR" b="1" dirty="0">
                <a:solidFill>
                  <a:srgbClr val="FF0000"/>
                </a:solidFill>
              </a:rPr>
              <a:t>ortaya koyabildiklerine </a:t>
            </a:r>
            <a:r>
              <a:rPr lang="tr-TR" dirty="0"/>
              <a:t>ağırlık vermektedir. </a:t>
            </a:r>
            <a:r>
              <a:rPr lang="tr-TR" b="1" dirty="0"/>
              <a:t>Öğretenin ne anlattığına değil, öğrenenin ne kazandığına dayanan </a:t>
            </a:r>
            <a:r>
              <a:rPr lang="tr-TR" b="1" dirty="0">
                <a:solidFill>
                  <a:srgbClr val="FF0000"/>
                </a:solidFill>
              </a:rPr>
              <a:t>çıktı temelli öğrenim geçerlidir</a:t>
            </a:r>
            <a:r>
              <a:rPr lang="tr-TR" b="1" dirty="0" smtClean="0">
                <a:solidFill>
                  <a:srgbClr val="FF0000"/>
                </a:solidFill>
              </a:rPr>
              <a:t>.</a:t>
            </a:r>
            <a:endParaRPr lang="tr-TR" b="1" dirty="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F4A3C4D9-C081-4EAB-85CC-DC6E0C478766}"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34</a:t>
            </a:fld>
            <a:endParaRPr lang="tr-TR"/>
          </a:p>
        </p:txBody>
      </p:sp>
      <p:sp>
        <p:nvSpPr>
          <p:cNvPr id="9" name="Unvan 1"/>
          <p:cNvSpPr>
            <a:spLocks noGrp="1"/>
          </p:cNvSpPr>
          <p:nvPr>
            <p:ph type="title"/>
          </p:nvPr>
        </p:nvSpPr>
        <p:spPr>
          <a:xfrm>
            <a:off x="952901" y="134754"/>
            <a:ext cx="11069053" cy="736917"/>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Tree>
    <p:extLst>
      <p:ext uri="{BB962C8B-B14F-4D97-AF65-F5344CB8AC3E}">
        <p14:creationId xmlns:p14="http://schemas.microsoft.com/office/powerpoint/2010/main" val="1132604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4740" y="1068224"/>
            <a:ext cx="11571006" cy="5110386"/>
          </a:xfrm>
        </p:spPr>
        <p:txBody>
          <a:bodyPr>
            <a:noAutofit/>
          </a:bodyPr>
          <a:lstStyle/>
          <a:p>
            <a:pPr marL="360000" indent="-360000">
              <a:lnSpc>
                <a:spcPct val="100000"/>
              </a:lnSpc>
              <a:spcBef>
                <a:spcPts val="0"/>
              </a:spcBef>
              <a:spcAft>
                <a:spcPts val="400"/>
              </a:spcAft>
            </a:pPr>
            <a:r>
              <a:rPr lang="tr-TR" b="1" u="sng" dirty="0">
                <a:solidFill>
                  <a:srgbClr val="0000FF"/>
                </a:solidFill>
              </a:rPr>
              <a:t>Program </a:t>
            </a:r>
            <a:r>
              <a:rPr lang="tr-TR" b="1" u="sng" dirty="0" smtClean="0">
                <a:solidFill>
                  <a:srgbClr val="0000FF"/>
                </a:solidFill>
              </a:rPr>
              <a:t>Çıktıları;</a:t>
            </a:r>
          </a:p>
          <a:p>
            <a:pPr marL="360000" indent="-360000">
              <a:lnSpc>
                <a:spcPct val="100000"/>
              </a:lnSpc>
              <a:spcBef>
                <a:spcPts val="0"/>
              </a:spcBef>
              <a:spcAft>
                <a:spcPts val="400"/>
              </a:spcAft>
            </a:pPr>
            <a:endParaRPr lang="tr-TR" b="1" dirty="0" smtClean="0">
              <a:solidFill>
                <a:srgbClr val="0000FF"/>
              </a:solidFill>
            </a:endParaRPr>
          </a:p>
          <a:p>
            <a:pPr marL="817200" lvl="1" indent="-360000">
              <a:lnSpc>
                <a:spcPct val="100000"/>
              </a:lnSpc>
              <a:spcBef>
                <a:spcPts val="0"/>
              </a:spcBef>
              <a:spcAft>
                <a:spcPts val="400"/>
              </a:spcAft>
            </a:pPr>
            <a:r>
              <a:rPr lang="tr-TR" sz="2800" dirty="0" smtClean="0"/>
              <a:t>ortalama </a:t>
            </a:r>
            <a:r>
              <a:rPr lang="tr-TR" sz="2800" dirty="0"/>
              <a:t>bir öğrenci için yazılmalı ve </a:t>
            </a:r>
            <a:r>
              <a:rPr lang="tr-TR" sz="2800" dirty="0">
                <a:solidFill>
                  <a:srgbClr val="FF0000"/>
                </a:solidFill>
              </a:rPr>
              <a:t>sahip olması gereken bilgi, beceri ve yetkinlikleri </a:t>
            </a:r>
            <a:r>
              <a:rPr lang="tr-TR" sz="2800" dirty="0" smtClean="0"/>
              <a:t>içermelidir.</a:t>
            </a:r>
          </a:p>
          <a:p>
            <a:pPr marL="817200" lvl="1" indent="-360000">
              <a:lnSpc>
                <a:spcPct val="100000"/>
              </a:lnSpc>
              <a:spcBef>
                <a:spcPts val="0"/>
              </a:spcBef>
              <a:spcAft>
                <a:spcPts val="400"/>
              </a:spcAft>
            </a:pPr>
            <a:r>
              <a:rPr lang="tr-TR" sz="2800" b="1" dirty="0" smtClean="0">
                <a:solidFill>
                  <a:srgbClr val="FF0000"/>
                </a:solidFill>
              </a:rPr>
              <a:t>mümkün </a:t>
            </a:r>
            <a:r>
              <a:rPr lang="tr-TR" sz="2800" b="1" dirty="0">
                <a:solidFill>
                  <a:srgbClr val="FF0000"/>
                </a:solidFill>
              </a:rPr>
              <a:t>olduğunca gerçekçi ve ulaşılabilir nitelikte </a:t>
            </a:r>
            <a:r>
              <a:rPr lang="tr-TR" sz="2800" dirty="0"/>
              <a:t>olmalıdır. </a:t>
            </a:r>
            <a:endParaRPr lang="tr-TR" sz="2800" dirty="0" smtClean="0"/>
          </a:p>
          <a:p>
            <a:pPr marL="817200" lvl="1" indent="-360000">
              <a:lnSpc>
                <a:spcPct val="100000"/>
              </a:lnSpc>
              <a:spcBef>
                <a:spcPts val="0"/>
              </a:spcBef>
              <a:spcAft>
                <a:spcPts val="400"/>
              </a:spcAft>
            </a:pPr>
            <a:r>
              <a:rPr lang="tr-TR" sz="2800" dirty="0" smtClean="0"/>
              <a:t>her program için </a:t>
            </a:r>
            <a:r>
              <a:rPr lang="tr-TR" sz="2800" b="1" dirty="0" smtClean="0">
                <a:solidFill>
                  <a:srgbClr val="0000FF"/>
                </a:solidFill>
              </a:rPr>
              <a:t>8-15 </a:t>
            </a:r>
            <a:r>
              <a:rPr lang="tr-TR" sz="2800" b="1" dirty="0">
                <a:solidFill>
                  <a:srgbClr val="0000FF"/>
                </a:solidFill>
              </a:rPr>
              <a:t>arasında </a:t>
            </a:r>
            <a:r>
              <a:rPr lang="tr-TR" sz="2800" dirty="0" smtClean="0"/>
              <a:t>belirlenmelidir</a:t>
            </a:r>
            <a:r>
              <a:rPr lang="tr-TR" sz="2800" dirty="0"/>
              <a:t>.</a:t>
            </a:r>
          </a:p>
          <a:p>
            <a:pPr marL="817200" lvl="1" indent="-360000">
              <a:lnSpc>
                <a:spcPct val="100000"/>
              </a:lnSpc>
              <a:spcBef>
                <a:spcPts val="0"/>
              </a:spcBef>
              <a:spcAft>
                <a:spcPts val="400"/>
              </a:spcAft>
            </a:pPr>
            <a:r>
              <a:rPr lang="tr-TR" sz="2800" dirty="0" smtClean="0"/>
              <a:t>yazılırken</a:t>
            </a:r>
            <a:r>
              <a:rPr lang="tr-TR" sz="2800" dirty="0"/>
              <a:t>, “</a:t>
            </a:r>
            <a:r>
              <a:rPr lang="tr-TR" sz="2800" b="1" dirty="0">
                <a:solidFill>
                  <a:srgbClr val="FF0000"/>
                </a:solidFill>
              </a:rPr>
              <a:t>Türkiye Yükseköğretim Yeterlilikler Çerçevesi (TYYÇ)</a:t>
            </a:r>
            <a:r>
              <a:rPr lang="tr-TR" sz="2800" dirty="0">
                <a:solidFill>
                  <a:srgbClr val="FF0000"/>
                </a:solidFill>
              </a:rPr>
              <a:t>” </a:t>
            </a:r>
            <a:r>
              <a:rPr lang="tr-TR" sz="2800" dirty="0"/>
              <a:t>dikkate alınmalı ve belirtilen yeterliliklere göre çıktılar iç ve dış paydaşlarla birlikte </a:t>
            </a:r>
            <a:r>
              <a:rPr lang="tr-TR" sz="2800" dirty="0" smtClean="0"/>
              <a:t>oluşturulmalıdır (TYYÇ: </a:t>
            </a:r>
            <a:r>
              <a:rPr lang="tr-TR" sz="2800" u="sng" dirty="0" smtClean="0">
                <a:hlinkClick r:id="rId2"/>
              </a:rPr>
              <a:t>http://www.tyyc.yok.gov.tr/?pid=48</a:t>
            </a:r>
            <a:r>
              <a:rPr lang="tr-TR" sz="2800" u="sng" dirty="0" smtClean="0"/>
              <a:t> ))</a:t>
            </a:r>
            <a:endParaRPr lang="tr-TR" sz="2800"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A59C4FA2-2653-4C70-B594-511BABBD9F06}"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35</a:t>
            </a:fld>
            <a:endParaRPr lang="tr-TR"/>
          </a:p>
        </p:txBody>
      </p:sp>
      <p:sp>
        <p:nvSpPr>
          <p:cNvPr id="9" name="Unvan 1"/>
          <p:cNvSpPr>
            <a:spLocks noGrp="1"/>
          </p:cNvSpPr>
          <p:nvPr>
            <p:ph type="title"/>
          </p:nvPr>
        </p:nvSpPr>
        <p:spPr>
          <a:xfrm>
            <a:off x="952901" y="134754"/>
            <a:ext cx="11069053" cy="736917"/>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Tree>
    <p:extLst>
      <p:ext uri="{BB962C8B-B14F-4D97-AF65-F5344CB8AC3E}">
        <p14:creationId xmlns:p14="http://schemas.microsoft.com/office/powerpoint/2010/main" val="176886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649" y="1042588"/>
            <a:ext cx="11714305" cy="5136832"/>
          </a:xfrm>
        </p:spPr>
        <p:txBody>
          <a:bodyPr>
            <a:noAutofit/>
          </a:bodyPr>
          <a:lstStyle/>
          <a:p>
            <a:pPr marL="360000" indent="-360000">
              <a:lnSpc>
                <a:spcPct val="120000"/>
              </a:lnSpc>
              <a:spcBef>
                <a:spcPts val="0"/>
              </a:spcBef>
              <a:spcAft>
                <a:spcPts val="400"/>
              </a:spcAft>
            </a:pPr>
            <a:r>
              <a:rPr lang="tr-TR" sz="2400" b="1" u="sng" dirty="0">
                <a:solidFill>
                  <a:srgbClr val="FF0000"/>
                </a:solidFill>
              </a:rPr>
              <a:t>Program Çıktıları (Yeterlilikleri)</a:t>
            </a:r>
          </a:p>
          <a:p>
            <a:pPr marL="360000" indent="-360000">
              <a:lnSpc>
                <a:spcPct val="120000"/>
              </a:lnSpc>
              <a:spcBef>
                <a:spcPts val="0"/>
              </a:spcBef>
              <a:spcAft>
                <a:spcPts val="400"/>
              </a:spcAft>
            </a:pPr>
            <a:endParaRPr lang="tr-TR" sz="2400" dirty="0" smtClean="0"/>
          </a:p>
          <a:p>
            <a:pPr marL="360000" indent="-360000">
              <a:lnSpc>
                <a:spcPct val="120000"/>
              </a:lnSpc>
              <a:spcBef>
                <a:spcPts val="0"/>
              </a:spcBef>
              <a:spcAft>
                <a:spcPts val="400"/>
              </a:spcAft>
            </a:pPr>
            <a:r>
              <a:rPr lang="tr-TR" sz="2400" b="1" dirty="0" smtClean="0"/>
              <a:t>Türkiye </a:t>
            </a:r>
            <a:r>
              <a:rPr lang="tr-TR" sz="2400" b="1" dirty="0"/>
              <a:t>Yükseköğretim Yeterlilikler Çerçevesi (TYYÇ)</a:t>
            </a:r>
            <a:r>
              <a:rPr lang="tr-TR" sz="2400" dirty="0"/>
              <a:t> Türkiye’de yükseköğretim için geliştirilen ulusal yeterlilikler çerçevesidir. </a:t>
            </a:r>
            <a:endParaRPr lang="tr-TR" sz="2400" dirty="0" smtClean="0"/>
          </a:p>
          <a:p>
            <a:pPr marL="360000" indent="-360000">
              <a:lnSpc>
                <a:spcPct val="120000"/>
              </a:lnSpc>
              <a:spcBef>
                <a:spcPts val="0"/>
              </a:spcBef>
              <a:spcAft>
                <a:spcPts val="400"/>
              </a:spcAft>
            </a:pPr>
            <a:r>
              <a:rPr lang="tr-TR" sz="2400" dirty="0" smtClean="0"/>
              <a:t>Her </a:t>
            </a:r>
            <a:r>
              <a:rPr lang="tr-TR" sz="2400" dirty="0"/>
              <a:t>bölümün/ana bilim dalının kendi eğitim-öğretim programını </a:t>
            </a:r>
            <a:r>
              <a:rPr lang="tr-TR" sz="2400" dirty="0" err="1"/>
              <a:t>TYYÇ’de</a:t>
            </a:r>
            <a:r>
              <a:rPr lang="tr-TR" sz="2400" dirty="0"/>
              <a:t> yer alan </a:t>
            </a:r>
            <a:r>
              <a:rPr lang="tr-TR" sz="2400" b="1" dirty="0">
                <a:solidFill>
                  <a:srgbClr val="FF0000"/>
                </a:solidFill>
              </a:rPr>
              <a:t>temel alan yeterlilikleri </a:t>
            </a:r>
            <a:r>
              <a:rPr lang="tr-TR" sz="2400" dirty="0"/>
              <a:t>kapsamında değerlendirmesi ve bunlara uygun </a:t>
            </a:r>
            <a:r>
              <a:rPr lang="tr-TR" sz="2400" b="1" dirty="0">
                <a:solidFill>
                  <a:srgbClr val="FF0000"/>
                </a:solidFill>
              </a:rPr>
              <a:t>program çıktıları </a:t>
            </a:r>
            <a:r>
              <a:rPr lang="tr-TR" sz="2400" dirty="0"/>
              <a:t>geliştirmesi gerekmektedir. </a:t>
            </a:r>
            <a:endParaRPr lang="tr-TR" sz="2400" dirty="0" smtClean="0"/>
          </a:p>
          <a:p>
            <a:pPr marL="360000" indent="-360000">
              <a:lnSpc>
                <a:spcPct val="120000"/>
              </a:lnSpc>
              <a:spcBef>
                <a:spcPts val="0"/>
              </a:spcBef>
              <a:spcAft>
                <a:spcPts val="400"/>
              </a:spcAft>
            </a:pPr>
            <a:r>
              <a:rPr lang="tr-TR" sz="2400" dirty="0" smtClean="0"/>
              <a:t>Bunun </a:t>
            </a:r>
            <a:r>
              <a:rPr lang="tr-TR" sz="2400" dirty="0"/>
              <a:t>için öncelikle </a:t>
            </a:r>
            <a:r>
              <a:rPr lang="tr-TR" sz="2400" b="1" dirty="0">
                <a:solidFill>
                  <a:srgbClr val="FF0000"/>
                </a:solidFill>
              </a:rPr>
              <a:t>TYYÇ Düzey Tanımları, TYYÇ Temel Alan ve Programları ve Temel Alan Yeterlilikleri</a:t>
            </a:r>
            <a:r>
              <a:rPr lang="tr-TR" sz="2400" dirty="0"/>
              <a:t> başlıklarına ilişkin belli bir farkındalık oluşturmak ve bilgi sahibi olmak amacıyla </a:t>
            </a:r>
            <a:r>
              <a:rPr lang="tr-TR" sz="2400" dirty="0">
                <a:hlinkClick r:id="rId2"/>
              </a:rPr>
              <a:t>http://tyyc.yok.gov.tr</a:t>
            </a:r>
            <a:r>
              <a:rPr lang="tr-TR" sz="2400" dirty="0" smtClean="0">
                <a:hlinkClick r:id="rId2"/>
              </a:rPr>
              <a:t>/</a:t>
            </a:r>
            <a:r>
              <a:rPr lang="tr-TR" sz="2400" dirty="0" smtClean="0"/>
              <a:t>  </a:t>
            </a:r>
            <a:r>
              <a:rPr lang="tr-TR" sz="2400" dirty="0"/>
              <a:t>adresine giriş yapılabilir. </a:t>
            </a: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F6230573-ACA5-4D22-A769-7E05B41E2083}"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36</a:t>
            </a:fld>
            <a:endParaRPr lang="tr-TR"/>
          </a:p>
        </p:txBody>
      </p:sp>
      <p:sp>
        <p:nvSpPr>
          <p:cNvPr id="9" name="Unvan 1"/>
          <p:cNvSpPr>
            <a:spLocks noGrp="1"/>
          </p:cNvSpPr>
          <p:nvPr>
            <p:ph type="title"/>
          </p:nvPr>
        </p:nvSpPr>
        <p:spPr>
          <a:xfrm>
            <a:off x="952901" y="134754"/>
            <a:ext cx="11069053" cy="736917"/>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Tree>
    <p:extLst>
      <p:ext uri="{BB962C8B-B14F-4D97-AF65-F5344CB8AC3E}">
        <p14:creationId xmlns:p14="http://schemas.microsoft.com/office/powerpoint/2010/main" val="153385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8206" y="1128044"/>
            <a:ext cx="11169353" cy="5076203"/>
          </a:xfrm>
        </p:spPr>
        <p:txBody>
          <a:bodyPr>
            <a:noAutofit/>
          </a:bodyPr>
          <a:lstStyle/>
          <a:p>
            <a:pPr marL="360000" indent="-360000">
              <a:lnSpc>
                <a:spcPct val="120000"/>
              </a:lnSpc>
              <a:spcBef>
                <a:spcPts val="0"/>
              </a:spcBef>
              <a:spcAft>
                <a:spcPts val="400"/>
              </a:spcAft>
            </a:pPr>
            <a:r>
              <a:rPr lang="tr-TR" sz="2400" b="1" dirty="0">
                <a:solidFill>
                  <a:srgbClr val="FF0000"/>
                </a:solidFill>
              </a:rPr>
              <a:t>Program Çıktıları (Yeterlilikleri)</a:t>
            </a:r>
          </a:p>
          <a:p>
            <a:pPr marL="360000" indent="-360000">
              <a:lnSpc>
                <a:spcPct val="120000"/>
              </a:lnSpc>
              <a:spcBef>
                <a:spcPts val="0"/>
              </a:spcBef>
              <a:spcAft>
                <a:spcPts val="400"/>
              </a:spcAft>
            </a:pPr>
            <a:endParaRPr lang="tr-TR" sz="2400" dirty="0" smtClean="0"/>
          </a:p>
          <a:p>
            <a:pPr marL="360000" indent="-360000">
              <a:lnSpc>
                <a:spcPct val="120000"/>
              </a:lnSpc>
              <a:spcBef>
                <a:spcPts val="0"/>
              </a:spcBef>
              <a:spcAft>
                <a:spcPts val="400"/>
              </a:spcAft>
            </a:pPr>
            <a:r>
              <a:rPr lang="tr-TR" sz="2400" dirty="0" smtClean="0"/>
              <a:t>Sayfaya </a:t>
            </a:r>
            <a:r>
              <a:rPr lang="tr-TR" sz="2400" dirty="0"/>
              <a:t>giriş yapılıp </a:t>
            </a:r>
            <a:r>
              <a:rPr lang="tr-TR" sz="2400" b="1" dirty="0">
                <a:solidFill>
                  <a:srgbClr val="0000FF"/>
                </a:solidFill>
              </a:rPr>
              <a:t>“TYYÇ Düzey </a:t>
            </a:r>
            <a:r>
              <a:rPr lang="tr-TR" sz="2400" b="1" dirty="0" smtClean="0">
                <a:solidFill>
                  <a:srgbClr val="0000FF"/>
                </a:solidFill>
              </a:rPr>
              <a:t>Tanımları</a:t>
            </a:r>
            <a:r>
              <a:rPr lang="tr-TR" sz="2400" b="1" dirty="0">
                <a:solidFill>
                  <a:srgbClr val="0000FF"/>
                </a:solidFill>
              </a:rPr>
              <a:t>”</a:t>
            </a:r>
            <a:r>
              <a:rPr lang="tr-TR" sz="2400" dirty="0"/>
              <a:t> </a:t>
            </a:r>
            <a:r>
              <a:rPr lang="tr-TR" sz="2400" dirty="0" smtClean="0"/>
              <a:t>(</a:t>
            </a:r>
            <a:r>
              <a:rPr lang="tr-TR" sz="2400" dirty="0" smtClean="0">
                <a:hlinkClick r:id="rId2"/>
              </a:rPr>
              <a:t>http://www.tyyc.yok.gov.tr/?pid=10</a:t>
            </a:r>
            <a:r>
              <a:rPr lang="tr-TR" sz="2400" dirty="0" smtClean="0"/>
              <a:t> ) sekmesine </a:t>
            </a:r>
            <a:r>
              <a:rPr lang="tr-TR" sz="2400" dirty="0"/>
              <a:t>tıklandığında </a:t>
            </a:r>
            <a:r>
              <a:rPr lang="tr-TR" sz="2400" b="1" i="1" dirty="0" smtClean="0">
                <a:solidFill>
                  <a:srgbClr val="0000FF"/>
                </a:solidFill>
              </a:rPr>
              <a:t>5</a:t>
            </a:r>
            <a:r>
              <a:rPr lang="tr-TR" sz="2400" b="1" i="1" dirty="0">
                <a:solidFill>
                  <a:srgbClr val="0000FF"/>
                </a:solidFill>
              </a:rPr>
              <a:t>. Düzey (Ön lisans), 6. Düzey (Lisans), 7. Düzey (YL) ve 8. Düzey (Doktora) </a:t>
            </a:r>
            <a:r>
              <a:rPr lang="tr-TR" sz="2400" dirty="0" smtClean="0"/>
              <a:t>gibi </a:t>
            </a:r>
            <a:r>
              <a:rPr lang="tr-TR" sz="2400" dirty="0"/>
              <a:t>öğretim </a:t>
            </a:r>
            <a:r>
              <a:rPr lang="tr-TR" sz="2400" dirty="0" smtClean="0"/>
              <a:t>düzeyleri </a:t>
            </a:r>
            <a:r>
              <a:rPr lang="tr-TR" sz="2400" dirty="0" err="1" smtClean="0"/>
              <a:t>görülebilinir</a:t>
            </a:r>
            <a:r>
              <a:rPr lang="tr-TR" sz="2400" dirty="0" smtClean="0"/>
              <a:t>.  </a:t>
            </a:r>
          </a:p>
          <a:p>
            <a:pPr marL="360000" indent="-360000">
              <a:lnSpc>
                <a:spcPct val="120000"/>
              </a:lnSpc>
              <a:spcBef>
                <a:spcPts val="0"/>
              </a:spcBef>
              <a:spcAft>
                <a:spcPts val="400"/>
              </a:spcAft>
            </a:pPr>
            <a:endParaRPr lang="tr-TR" sz="2400" dirty="0" smtClean="0"/>
          </a:p>
          <a:p>
            <a:pPr marL="360000" indent="-360000">
              <a:lnSpc>
                <a:spcPct val="120000"/>
              </a:lnSpc>
              <a:spcBef>
                <a:spcPts val="0"/>
              </a:spcBef>
              <a:spcAft>
                <a:spcPts val="400"/>
              </a:spcAft>
            </a:pPr>
            <a:r>
              <a:rPr lang="tr-TR" sz="2400" dirty="0" smtClean="0"/>
              <a:t>Buradan </a:t>
            </a:r>
            <a:r>
              <a:rPr lang="tr-TR" sz="2400" dirty="0"/>
              <a:t>programın </a:t>
            </a:r>
            <a:r>
              <a:rPr lang="tr-TR" sz="2400" b="1" dirty="0"/>
              <a:t>bağlı olduğu öğretim düzeyi seçilmeli</a:t>
            </a:r>
            <a:r>
              <a:rPr lang="tr-TR" sz="2400" dirty="0"/>
              <a:t>, buradaki TYYÇ düzey ve yeterlilikleri konusunda bilgi sahibi olunmalıdır. </a:t>
            </a:r>
          </a:p>
          <a:p>
            <a:pPr marL="360000" indent="-360000">
              <a:lnSpc>
                <a:spcPct val="120000"/>
              </a:lnSpc>
              <a:spcBef>
                <a:spcPts val="0"/>
              </a:spcBef>
              <a:spcAft>
                <a:spcPts val="400"/>
              </a:spcAft>
            </a:pPr>
            <a:endParaRPr lang="tr-TR" sz="2400"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8025E90E-27DA-475E-ADEF-4F8663216BE9}"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37</a:t>
            </a:fld>
            <a:endParaRPr lang="tr-TR"/>
          </a:p>
        </p:txBody>
      </p:sp>
      <p:sp>
        <p:nvSpPr>
          <p:cNvPr id="9" name="Unvan 1"/>
          <p:cNvSpPr>
            <a:spLocks noGrp="1"/>
          </p:cNvSpPr>
          <p:nvPr>
            <p:ph type="title"/>
          </p:nvPr>
        </p:nvSpPr>
        <p:spPr>
          <a:xfrm>
            <a:off x="1128045" y="134755"/>
            <a:ext cx="10893909" cy="694188"/>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Tree>
    <p:extLst>
      <p:ext uri="{BB962C8B-B14F-4D97-AF65-F5344CB8AC3E}">
        <p14:creationId xmlns:p14="http://schemas.microsoft.com/office/powerpoint/2010/main" val="153014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6" y="0"/>
            <a:ext cx="6116578" cy="685800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422" y="0"/>
            <a:ext cx="6072634" cy="6858000"/>
          </a:xfrm>
          <a:prstGeom prst="rect">
            <a:avLst/>
          </a:prstGeom>
        </p:spPr>
      </p:pic>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6B9FF68B-3EA6-4A2C-9647-1B3A9CFB9B38}"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38</a:t>
            </a:fld>
            <a:endParaRPr lang="tr-TR"/>
          </a:p>
        </p:txBody>
      </p:sp>
    </p:spTree>
    <p:extLst>
      <p:ext uri="{BB962C8B-B14F-4D97-AF65-F5344CB8AC3E}">
        <p14:creationId xmlns:p14="http://schemas.microsoft.com/office/powerpoint/2010/main" val="368737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91499" cy="68580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499" y="0"/>
            <a:ext cx="6500501" cy="6858000"/>
          </a:xfrm>
          <a:prstGeom prst="rect">
            <a:avLst/>
          </a:prstGeom>
        </p:spPr>
      </p:pic>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0F8124FB-5CA6-4B4B-8B28-B3FA7F36309C}"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39</a:t>
            </a:fld>
            <a:endParaRPr lang="tr-TR"/>
          </a:p>
        </p:txBody>
      </p:sp>
    </p:spTree>
    <p:extLst>
      <p:ext uri="{BB962C8B-B14F-4D97-AF65-F5344CB8AC3E}">
        <p14:creationId xmlns:p14="http://schemas.microsoft.com/office/powerpoint/2010/main" val="366595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908" y="240633"/>
            <a:ext cx="10092891" cy="605401"/>
          </a:xfrm>
        </p:spPr>
        <p:txBody>
          <a:bodyPr>
            <a:normAutofit fontScale="90000"/>
          </a:bodyPr>
          <a:lstStyle/>
          <a:p>
            <a:pPr algn="ctr"/>
            <a:r>
              <a:rPr lang="tr-TR" b="1" dirty="0">
                <a:solidFill>
                  <a:srgbClr val="0000FF"/>
                </a:solidFill>
                <a:latin typeface="+mn-lt"/>
              </a:rPr>
              <a:t>TERİMLER</a:t>
            </a:r>
          </a:p>
        </p:txBody>
      </p:sp>
      <p:sp>
        <p:nvSpPr>
          <p:cNvPr id="3" name="İçerik Yer Tutucusu 2"/>
          <p:cNvSpPr>
            <a:spLocks noGrp="1"/>
          </p:cNvSpPr>
          <p:nvPr>
            <p:ph idx="1"/>
          </p:nvPr>
        </p:nvSpPr>
        <p:spPr>
          <a:xfrm>
            <a:off x="500514" y="1085317"/>
            <a:ext cx="11386686" cy="5180730"/>
          </a:xfrm>
        </p:spPr>
        <p:txBody>
          <a:bodyPr>
            <a:normAutofit/>
          </a:bodyPr>
          <a:lstStyle/>
          <a:p>
            <a:pPr indent="0">
              <a:lnSpc>
                <a:spcPct val="100000"/>
              </a:lnSpc>
              <a:spcBef>
                <a:spcPts val="0"/>
              </a:spcBef>
              <a:spcAft>
                <a:spcPts val="400"/>
              </a:spcAft>
              <a:buNone/>
            </a:pPr>
            <a:r>
              <a:rPr lang="tr-TR" sz="3200" b="1" u="sng" dirty="0" smtClean="0">
                <a:solidFill>
                  <a:srgbClr val="FF0000"/>
                </a:solidFill>
              </a:rPr>
              <a:t>Ulusal Yeterlilikler Çerçevesi: </a:t>
            </a:r>
            <a:r>
              <a:rPr lang="tr-TR" sz="3200" dirty="0" smtClean="0"/>
              <a:t>Ulusal </a:t>
            </a:r>
            <a:r>
              <a:rPr lang="tr-TR" sz="3200" dirty="0"/>
              <a:t>düzeyde yükseköğretim yeterlilikleri arasındaki ilişkiyi açıklayan ulusal ve uluslar arası paydaşlarca tanınan ve ilişkilendirilebilen, yeterliliklerin belli bir düzen içinde yapılandırıldığı bir sistemdir. </a:t>
            </a:r>
            <a:endParaRPr lang="tr-TR" sz="3200" dirty="0" smtClean="0"/>
          </a:p>
          <a:p>
            <a:pPr indent="0">
              <a:lnSpc>
                <a:spcPct val="100000"/>
              </a:lnSpc>
              <a:spcBef>
                <a:spcPts val="0"/>
              </a:spcBef>
              <a:spcAft>
                <a:spcPts val="400"/>
              </a:spcAft>
              <a:buNone/>
            </a:pPr>
            <a:endParaRPr lang="tr-TR" sz="3200" dirty="0" smtClean="0"/>
          </a:p>
          <a:p>
            <a:pPr indent="0">
              <a:lnSpc>
                <a:spcPct val="100000"/>
              </a:lnSpc>
              <a:spcBef>
                <a:spcPts val="0"/>
              </a:spcBef>
              <a:spcAft>
                <a:spcPts val="400"/>
              </a:spcAft>
              <a:buNone/>
            </a:pPr>
            <a:r>
              <a:rPr lang="tr-TR" sz="3200" b="1" u="sng" dirty="0" smtClean="0">
                <a:solidFill>
                  <a:srgbClr val="FF0000"/>
                </a:solidFill>
              </a:rPr>
              <a:t>Temel Alan Yeterlilikleri: </a:t>
            </a:r>
            <a:r>
              <a:rPr lang="tr-TR" sz="3200" dirty="0" smtClean="0"/>
              <a:t>Ulusal </a:t>
            </a:r>
            <a:r>
              <a:rPr lang="tr-TR" sz="3200" dirty="0"/>
              <a:t>düzeyde yükseköğretim yeterlilikleri göz önünde bulundurularak, herhangi bir temel alandaki yeterliliklerin, ilgili paydaşların görüşleri alınarak belirli bir düzen içinde yapılandırıldığı bir sistemdir.</a:t>
            </a:r>
          </a:p>
        </p:txBody>
      </p:sp>
      <p:sp>
        <p:nvSpPr>
          <p:cNvPr id="4" name="Veri Yer Tutucusu 3"/>
          <p:cNvSpPr>
            <a:spLocks noGrp="1"/>
          </p:cNvSpPr>
          <p:nvPr>
            <p:ph type="dt" sz="half" idx="10"/>
          </p:nvPr>
        </p:nvSpPr>
        <p:spPr/>
        <p:txBody>
          <a:bodyPr/>
          <a:lstStyle/>
          <a:p>
            <a:fld id="{345183FE-F58B-4B16-A66E-3BBBCCC4C03B}"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4</a:t>
            </a:fld>
            <a:endParaRPr lang="tr-TR"/>
          </a:p>
        </p:txBody>
      </p:sp>
    </p:spTree>
    <p:extLst>
      <p:ext uri="{BB962C8B-B14F-4D97-AF65-F5344CB8AC3E}">
        <p14:creationId xmlns:p14="http://schemas.microsoft.com/office/powerpoint/2010/main" val="1709586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763" y="855807"/>
            <a:ext cx="11154331" cy="477337"/>
          </a:xfrm>
        </p:spPr>
        <p:txBody>
          <a:bodyPr>
            <a:noAutofit/>
          </a:bodyPr>
          <a:lstStyle/>
          <a:p>
            <a:pPr marL="360000" indent="-360000">
              <a:lnSpc>
                <a:spcPct val="120000"/>
              </a:lnSpc>
              <a:spcBef>
                <a:spcPts val="0"/>
              </a:spcBef>
              <a:spcAft>
                <a:spcPts val="400"/>
              </a:spcAft>
            </a:pPr>
            <a:r>
              <a:rPr lang="tr-TR" sz="2400" b="1" dirty="0">
                <a:solidFill>
                  <a:srgbClr val="FF0000"/>
                </a:solidFill>
              </a:rPr>
              <a:t>Program Çıktıları ile Türkiye Yüksek Öğrenim Yeterlilik </a:t>
            </a:r>
            <a:r>
              <a:rPr lang="tr-TR" sz="2400" b="1" dirty="0" smtClean="0">
                <a:solidFill>
                  <a:srgbClr val="FF0000"/>
                </a:solidFill>
              </a:rPr>
              <a:t>Çıktıları </a:t>
            </a:r>
            <a:r>
              <a:rPr lang="tr-TR" sz="2400" dirty="0" smtClean="0"/>
              <a:t>ilişkilendirilmelidir. </a:t>
            </a:r>
            <a:endParaRPr lang="tr-TR" sz="2400" dirty="0"/>
          </a:p>
        </p:txBody>
      </p:sp>
      <p:sp>
        <p:nvSpPr>
          <p:cNvPr id="4" name="Akış Çizelgesi: Toplam Birleşimi 3"/>
          <p:cNvSpPr/>
          <p:nvPr/>
        </p:nvSpPr>
        <p:spPr>
          <a:xfrm>
            <a:off x="11685069" y="6381549"/>
            <a:ext cx="324051" cy="356431"/>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ltbilgi Yer Tutucusu 5"/>
          <p:cNvSpPr>
            <a:spLocks noGrp="1"/>
          </p:cNvSpPr>
          <p:nvPr>
            <p:ph type="ftr" sz="quarter" idx="11"/>
          </p:nvPr>
        </p:nvSpPr>
        <p:spPr/>
        <p:txBody>
          <a:bodyPr/>
          <a:lstStyle/>
          <a:p>
            <a:r>
              <a:rPr lang="tr-TR" smtClean="0"/>
              <a:t>TRABZON ÜNİVERSİTESİ REKTÖRLÜĞÜ</a:t>
            </a:r>
            <a:endParaRPr lang="tr-TR"/>
          </a:p>
        </p:txBody>
      </p:sp>
      <p:sp>
        <p:nvSpPr>
          <p:cNvPr id="8" name="Veri Yer Tutucusu 7"/>
          <p:cNvSpPr>
            <a:spLocks noGrp="1"/>
          </p:cNvSpPr>
          <p:nvPr>
            <p:ph type="dt" sz="half" idx="10"/>
          </p:nvPr>
        </p:nvSpPr>
        <p:spPr/>
        <p:txBody>
          <a:bodyPr/>
          <a:lstStyle/>
          <a:p>
            <a:fld id="{ADC0BE72-AF05-4303-B858-0232CA543CAE}" type="datetime1">
              <a:rPr lang="tr-TR" smtClean="0"/>
              <a:t>17.03.2023</a:t>
            </a:fld>
            <a:endParaRPr lang="tr-TR"/>
          </a:p>
        </p:txBody>
      </p:sp>
      <p:sp>
        <p:nvSpPr>
          <p:cNvPr id="9" name="Slayt Numarası Yer Tutucusu 8"/>
          <p:cNvSpPr>
            <a:spLocks noGrp="1"/>
          </p:cNvSpPr>
          <p:nvPr>
            <p:ph type="sldNum" sz="quarter" idx="12"/>
          </p:nvPr>
        </p:nvSpPr>
        <p:spPr/>
        <p:txBody>
          <a:bodyPr/>
          <a:lstStyle/>
          <a:p>
            <a:fld id="{72F8B241-5C08-49B3-992C-2AA9301E2E28}" type="slidenum">
              <a:rPr lang="tr-TR" smtClean="0"/>
              <a:t>40</a:t>
            </a:fld>
            <a:endParaRPr lang="tr-TR"/>
          </a:p>
        </p:txBody>
      </p:sp>
      <p:sp>
        <p:nvSpPr>
          <p:cNvPr id="10" name="Unvan 1"/>
          <p:cNvSpPr>
            <a:spLocks noGrp="1"/>
          </p:cNvSpPr>
          <p:nvPr>
            <p:ph type="title"/>
          </p:nvPr>
        </p:nvSpPr>
        <p:spPr>
          <a:xfrm>
            <a:off x="1145136" y="134754"/>
            <a:ext cx="10876818" cy="525697"/>
          </a:xfrm>
        </p:spPr>
        <p:txBody>
          <a:bodyPr>
            <a:noAutofit/>
          </a:bodyPr>
          <a:lstStyle/>
          <a:p>
            <a:pPr algn="ctr"/>
            <a:r>
              <a:rPr lang="tr-TR" sz="3200" b="1" dirty="0" smtClean="0">
                <a:solidFill>
                  <a:srgbClr val="0000FF"/>
                </a:solidFill>
                <a:latin typeface="+mn-lt"/>
              </a:rPr>
              <a:t>Program Çıktılarının Yazılması</a:t>
            </a:r>
            <a:endParaRPr lang="tr-TR" sz="3200" dirty="0">
              <a:latin typeface="+mn-lt"/>
            </a:endParaRPr>
          </a:p>
        </p:txBody>
      </p:sp>
      <p:sp>
        <p:nvSpPr>
          <p:cNvPr id="12" name="AutoShape 4" descr="blob:https://web.whatsapp.com/1b31a19c-535a-43de-beb3-077be92e92c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 name="Resim 12"/>
          <p:cNvPicPr>
            <a:picLocks noChangeAspect="1"/>
          </p:cNvPicPr>
          <p:nvPr/>
        </p:nvPicPr>
        <p:blipFill rotWithShape="1">
          <a:blip r:embed="rId2">
            <a:extLst>
              <a:ext uri="{28A0092B-C50C-407E-A947-70E740481C1C}">
                <a14:useLocalDpi xmlns:a14="http://schemas.microsoft.com/office/drawing/2010/main" val="0"/>
              </a:ext>
            </a:extLst>
          </a:blip>
          <a:srcRect t="12261"/>
          <a:stretch/>
        </p:blipFill>
        <p:spPr>
          <a:xfrm>
            <a:off x="581112" y="1499770"/>
            <a:ext cx="11265981" cy="4881779"/>
          </a:xfrm>
          <a:prstGeom prst="rect">
            <a:avLst/>
          </a:prstGeom>
        </p:spPr>
      </p:pic>
    </p:spTree>
    <p:extLst>
      <p:ext uri="{BB962C8B-B14F-4D97-AF65-F5344CB8AC3E}">
        <p14:creationId xmlns:p14="http://schemas.microsoft.com/office/powerpoint/2010/main" val="4194803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3" y="145280"/>
            <a:ext cx="10418853" cy="1008402"/>
          </a:xfrm>
        </p:spPr>
        <p:txBody>
          <a:bodyPr>
            <a:normAutofit/>
          </a:bodyPr>
          <a:lstStyle/>
          <a:p>
            <a:pPr lvl="0" algn="ctr"/>
            <a:r>
              <a:rPr lang="tr-TR" sz="3200" b="1" dirty="0" smtClean="0">
                <a:solidFill>
                  <a:srgbClr val="0000FF"/>
                </a:solidFill>
                <a:latin typeface="+mn-lt"/>
              </a:rPr>
              <a:t>Öğretim Programlarının Oluşturulmasında Dikkat Edilecek Hususlar</a:t>
            </a:r>
            <a:endParaRPr lang="tr-TR" sz="3200" dirty="0">
              <a:solidFill>
                <a:srgbClr val="0000FF"/>
              </a:solidFill>
              <a:latin typeface="+mn-lt"/>
            </a:endParaRPr>
          </a:p>
        </p:txBody>
      </p:sp>
      <p:sp>
        <p:nvSpPr>
          <p:cNvPr id="3" name="İçerik Yer Tutucusu 2"/>
          <p:cNvSpPr>
            <a:spLocks noGrp="1"/>
          </p:cNvSpPr>
          <p:nvPr>
            <p:ph idx="1"/>
          </p:nvPr>
        </p:nvSpPr>
        <p:spPr>
          <a:xfrm>
            <a:off x="519765" y="1289785"/>
            <a:ext cx="11393072" cy="4940099"/>
          </a:xfrm>
        </p:spPr>
        <p:txBody>
          <a:bodyPr>
            <a:noAutofit/>
          </a:bodyPr>
          <a:lstStyle/>
          <a:p>
            <a:pPr marL="360000" indent="-360000">
              <a:lnSpc>
                <a:spcPct val="100000"/>
              </a:lnSpc>
              <a:spcBef>
                <a:spcPts val="0"/>
              </a:spcBef>
              <a:spcAft>
                <a:spcPts val="400"/>
              </a:spcAft>
            </a:pPr>
            <a:r>
              <a:rPr lang="tr-TR" sz="2400" dirty="0"/>
              <a:t>Program </a:t>
            </a:r>
            <a:r>
              <a:rPr lang="tr-TR" sz="2400" dirty="0" smtClean="0"/>
              <a:t>çıktıları (yeterlilikleri) </a:t>
            </a:r>
            <a:r>
              <a:rPr lang="tr-TR" sz="2400" dirty="0"/>
              <a:t>belirlendikten sonra </a:t>
            </a:r>
            <a:r>
              <a:rPr lang="tr-TR" sz="2400" b="1" dirty="0" smtClean="0">
                <a:solidFill>
                  <a:srgbClr val="FF0000"/>
                </a:solidFill>
              </a:rPr>
              <a:t>öğretim programının </a:t>
            </a:r>
            <a:r>
              <a:rPr lang="tr-TR" sz="2400" b="1" dirty="0">
                <a:solidFill>
                  <a:srgbClr val="FF0000"/>
                </a:solidFill>
              </a:rPr>
              <a:t>içeriği, yapısı</a:t>
            </a:r>
            <a:r>
              <a:rPr lang="tr-TR" sz="2400" b="1" dirty="0" smtClean="0">
                <a:solidFill>
                  <a:srgbClr val="FF0000"/>
                </a:solidFill>
              </a:rPr>
              <a:t>, zorunlu ve seçmel</a:t>
            </a:r>
            <a:r>
              <a:rPr lang="tr-TR" sz="2400" b="1" dirty="0">
                <a:solidFill>
                  <a:srgbClr val="FF0000"/>
                </a:solidFill>
              </a:rPr>
              <a:t>i</a:t>
            </a:r>
            <a:r>
              <a:rPr lang="tr-TR" sz="2400" b="1" dirty="0" smtClean="0">
                <a:solidFill>
                  <a:srgbClr val="FF0000"/>
                </a:solidFill>
              </a:rPr>
              <a:t> </a:t>
            </a:r>
            <a:r>
              <a:rPr lang="tr-TR" sz="2400" b="1" dirty="0">
                <a:solidFill>
                  <a:srgbClr val="FF0000"/>
                </a:solidFill>
              </a:rPr>
              <a:t>dersleri ve </a:t>
            </a:r>
            <a:r>
              <a:rPr lang="tr-TR" sz="2400" b="1" dirty="0" smtClean="0">
                <a:solidFill>
                  <a:srgbClr val="FF0000"/>
                </a:solidFill>
              </a:rPr>
              <a:t>derslerin öğrenme </a:t>
            </a:r>
            <a:r>
              <a:rPr lang="tr-TR" sz="2400" b="1" dirty="0">
                <a:solidFill>
                  <a:srgbClr val="FF0000"/>
                </a:solidFill>
              </a:rPr>
              <a:t>kazanımları </a:t>
            </a:r>
            <a:r>
              <a:rPr lang="tr-TR" sz="2400" dirty="0"/>
              <a:t>oluşturulur. </a:t>
            </a:r>
          </a:p>
          <a:p>
            <a:pPr marL="360000" indent="-360000">
              <a:lnSpc>
                <a:spcPct val="100000"/>
              </a:lnSpc>
              <a:spcBef>
                <a:spcPts val="0"/>
              </a:spcBef>
              <a:spcAft>
                <a:spcPts val="400"/>
              </a:spcAft>
            </a:pPr>
            <a:endParaRPr lang="tr-TR" sz="2400" dirty="0"/>
          </a:p>
          <a:p>
            <a:pPr marL="360000" lvl="0" indent="-360000">
              <a:lnSpc>
                <a:spcPct val="100000"/>
              </a:lnSpc>
              <a:spcBef>
                <a:spcPts val="0"/>
              </a:spcBef>
              <a:spcAft>
                <a:spcPts val="400"/>
              </a:spcAft>
            </a:pPr>
            <a:r>
              <a:rPr lang="tr-TR" sz="2400" dirty="0" smtClean="0"/>
              <a:t>Ders planlarında </a:t>
            </a:r>
            <a:r>
              <a:rPr lang="tr-TR" sz="2400" b="1" dirty="0" smtClean="0">
                <a:solidFill>
                  <a:srgbClr val="0000FF"/>
                </a:solidFill>
              </a:rPr>
              <a:t>ders isimleri ve ders içerikleri aynı anlama gelebilecek</a:t>
            </a:r>
            <a:r>
              <a:rPr lang="tr-TR" sz="2400" dirty="0" smtClean="0"/>
              <a:t>, </a:t>
            </a:r>
            <a:r>
              <a:rPr lang="tr-TR" sz="2400" b="1" dirty="0" smtClean="0">
                <a:solidFill>
                  <a:srgbClr val="0000FF"/>
                </a:solidFill>
              </a:rPr>
              <a:t>program çıktılarını karşılamayacak</a:t>
            </a:r>
            <a:r>
              <a:rPr lang="tr-TR" sz="2400" dirty="0" smtClean="0"/>
              <a:t> </a:t>
            </a:r>
            <a:r>
              <a:rPr lang="tr-TR" sz="2400" b="1" dirty="0" smtClean="0">
                <a:solidFill>
                  <a:srgbClr val="FF0000"/>
                </a:solidFill>
              </a:rPr>
              <a:t>derslere kesinlikle yer verilmemesine dikkat edilmelidir. </a:t>
            </a:r>
          </a:p>
          <a:p>
            <a:pPr marL="360000" lvl="0" indent="-360000">
              <a:lnSpc>
                <a:spcPct val="100000"/>
              </a:lnSpc>
              <a:spcBef>
                <a:spcPts val="0"/>
              </a:spcBef>
              <a:spcAft>
                <a:spcPts val="400"/>
              </a:spcAft>
            </a:pPr>
            <a:endParaRPr lang="tr-TR" sz="2400" b="1" dirty="0" smtClean="0">
              <a:solidFill>
                <a:srgbClr val="FF0000"/>
              </a:solidFill>
            </a:endParaRPr>
          </a:p>
          <a:p>
            <a:pPr marL="360000" indent="-360000">
              <a:lnSpc>
                <a:spcPct val="100000"/>
              </a:lnSpc>
              <a:spcBef>
                <a:spcPts val="0"/>
              </a:spcBef>
              <a:spcAft>
                <a:spcPts val="400"/>
              </a:spcAft>
            </a:pPr>
            <a:r>
              <a:rPr lang="tr-TR" sz="2400" dirty="0" smtClean="0"/>
              <a:t>Ön lisans, lisans ve lisansüstü programlarda </a:t>
            </a:r>
            <a:r>
              <a:rPr lang="tr-TR" sz="2400" b="1" dirty="0" smtClean="0">
                <a:solidFill>
                  <a:srgbClr val="0000FF"/>
                </a:solidFill>
              </a:rPr>
              <a:t>derslerin en az %25’i seçmeli derslerden </a:t>
            </a:r>
            <a:r>
              <a:rPr lang="tr-TR" sz="2400" dirty="0" smtClean="0"/>
              <a:t>oluşmalıdır. </a:t>
            </a:r>
          </a:p>
          <a:p>
            <a:pPr marL="360000" indent="-360000">
              <a:lnSpc>
                <a:spcPct val="100000"/>
              </a:lnSpc>
              <a:spcBef>
                <a:spcPts val="0"/>
              </a:spcBef>
              <a:spcAft>
                <a:spcPts val="400"/>
              </a:spcAft>
            </a:pPr>
            <a:endParaRPr lang="tr-TR" sz="2400" dirty="0"/>
          </a:p>
          <a:p>
            <a:pPr marL="360000" lvl="1" indent="-360000">
              <a:lnSpc>
                <a:spcPct val="100000"/>
              </a:lnSpc>
              <a:spcBef>
                <a:spcPts val="0"/>
              </a:spcBef>
              <a:spcAft>
                <a:spcPts val="400"/>
              </a:spcAft>
            </a:pPr>
            <a:r>
              <a:rPr lang="tr-TR" dirty="0"/>
              <a:t>Seçmeli dersler öğrencinin ilgi alanına göre ve seçim yapmasına imkân verecek sayıda olmalıdır (Bir seçmeli ders için </a:t>
            </a:r>
            <a:r>
              <a:rPr lang="tr-TR" b="1" dirty="0">
                <a:solidFill>
                  <a:srgbClr val="FF0000"/>
                </a:solidFill>
              </a:rPr>
              <a:t>en az iki ders </a:t>
            </a:r>
            <a:r>
              <a:rPr lang="tr-TR" dirty="0"/>
              <a:t>açılmalıdır</a:t>
            </a:r>
            <a:r>
              <a:rPr lang="tr-TR" dirty="0" smtClean="0"/>
              <a:t>)</a:t>
            </a:r>
            <a:endParaRPr lang="tr-TR"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C23F6EA3-01E6-4945-BF45-E680149329CA}"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41</a:t>
            </a:fld>
            <a:endParaRPr lang="tr-TR"/>
          </a:p>
        </p:txBody>
      </p:sp>
    </p:spTree>
    <p:extLst>
      <p:ext uri="{BB962C8B-B14F-4D97-AF65-F5344CB8AC3E}">
        <p14:creationId xmlns:p14="http://schemas.microsoft.com/office/powerpoint/2010/main" val="32490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4905" y="239282"/>
            <a:ext cx="10618862" cy="615297"/>
          </a:xfrm>
        </p:spPr>
        <p:txBody>
          <a:bodyPr>
            <a:noAutofit/>
          </a:bodyPr>
          <a:lstStyle/>
          <a:p>
            <a:pPr algn="ctr"/>
            <a:r>
              <a:rPr lang="tr-TR" sz="3200" b="1" dirty="0">
                <a:solidFill>
                  <a:srgbClr val="0000FF"/>
                </a:solidFill>
                <a:latin typeface="+mn-lt"/>
              </a:rPr>
              <a:t>Öğretim Programlarının Oluşturulmasında Dikkat Edilecek Hususlar</a:t>
            </a:r>
            <a:endParaRPr lang="tr-TR" sz="3200" dirty="0">
              <a:latin typeface="+mn-lt"/>
            </a:endParaRPr>
          </a:p>
        </p:txBody>
      </p:sp>
      <p:sp>
        <p:nvSpPr>
          <p:cNvPr id="3" name="İçerik Yer Tutucusu 2"/>
          <p:cNvSpPr>
            <a:spLocks noGrp="1"/>
          </p:cNvSpPr>
          <p:nvPr>
            <p:ph idx="1"/>
          </p:nvPr>
        </p:nvSpPr>
        <p:spPr>
          <a:xfrm>
            <a:off x="504202" y="1247686"/>
            <a:ext cx="11357361" cy="4811282"/>
          </a:xfrm>
        </p:spPr>
        <p:txBody>
          <a:bodyPr>
            <a:noAutofit/>
          </a:bodyPr>
          <a:lstStyle/>
          <a:p>
            <a:pPr marL="360000" lvl="0" indent="-360000">
              <a:lnSpc>
                <a:spcPct val="100000"/>
              </a:lnSpc>
              <a:spcBef>
                <a:spcPts val="0"/>
              </a:spcBef>
              <a:spcAft>
                <a:spcPts val="400"/>
              </a:spcAft>
            </a:pPr>
            <a:r>
              <a:rPr lang="tr-TR" sz="2400" dirty="0" smtClean="0"/>
              <a:t>Eğitim-Öğretim </a:t>
            </a:r>
            <a:r>
              <a:rPr lang="tr-TR" sz="2400" dirty="0"/>
              <a:t>Planlarında yer alan/alacak her bir ders için </a:t>
            </a:r>
            <a:r>
              <a:rPr lang="tr-TR" sz="2400" b="1" dirty="0" smtClean="0">
                <a:solidFill>
                  <a:srgbClr val="0000FF"/>
                </a:solidFill>
              </a:rPr>
              <a:t>Öğrenme </a:t>
            </a:r>
            <a:r>
              <a:rPr lang="tr-TR" sz="2400" b="1" dirty="0">
                <a:solidFill>
                  <a:srgbClr val="0000FF"/>
                </a:solidFill>
              </a:rPr>
              <a:t>Çıktısı </a:t>
            </a:r>
            <a:r>
              <a:rPr lang="tr-TR" sz="2400" dirty="0"/>
              <a:t>yazılmalıdır. </a:t>
            </a:r>
          </a:p>
          <a:p>
            <a:pPr marL="360000" indent="-360000">
              <a:lnSpc>
                <a:spcPct val="100000"/>
              </a:lnSpc>
              <a:spcBef>
                <a:spcPts val="0"/>
              </a:spcBef>
              <a:spcAft>
                <a:spcPts val="400"/>
              </a:spcAft>
            </a:pPr>
            <a:endParaRPr lang="tr-TR" sz="2400" dirty="0" smtClean="0"/>
          </a:p>
          <a:p>
            <a:pPr marL="360000" indent="-360000">
              <a:lnSpc>
                <a:spcPct val="100000"/>
              </a:lnSpc>
              <a:spcBef>
                <a:spcPts val="0"/>
              </a:spcBef>
              <a:spcAft>
                <a:spcPts val="400"/>
              </a:spcAft>
            </a:pPr>
            <a:r>
              <a:rPr lang="tr-TR" sz="2400" dirty="0" smtClean="0"/>
              <a:t>Öğrenim </a:t>
            </a:r>
            <a:r>
              <a:rPr lang="tr-TR" sz="2400" dirty="0"/>
              <a:t>çıktıları öğrenme deneyiminden sonra </a:t>
            </a:r>
            <a:r>
              <a:rPr lang="tr-TR" sz="2400" b="1" dirty="0">
                <a:solidFill>
                  <a:srgbClr val="FF0000"/>
                </a:solidFill>
              </a:rPr>
              <a:t>öğrencinin yeni davranışlarının neler olacağını </a:t>
            </a:r>
            <a:r>
              <a:rPr lang="tr-TR" sz="2400" dirty="0"/>
              <a:t>ortaya koyar. </a:t>
            </a:r>
          </a:p>
          <a:p>
            <a:pPr marL="360000" indent="-360000">
              <a:lnSpc>
                <a:spcPct val="100000"/>
              </a:lnSpc>
              <a:spcBef>
                <a:spcPts val="0"/>
              </a:spcBef>
              <a:spcAft>
                <a:spcPts val="400"/>
              </a:spcAft>
            </a:pPr>
            <a:endParaRPr lang="tr-TR" sz="2400" dirty="0" smtClean="0"/>
          </a:p>
          <a:p>
            <a:pPr marL="360000" indent="-360000">
              <a:lnSpc>
                <a:spcPct val="100000"/>
              </a:lnSpc>
              <a:spcBef>
                <a:spcPts val="0"/>
              </a:spcBef>
              <a:spcAft>
                <a:spcPts val="400"/>
              </a:spcAft>
            </a:pPr>
            <a:r>
              <a:rPr lang="tr-TR" sz="2400" dirty="0" smtClean="0"/>
              <a:t>Öğrenme </a:t>
            </a:r>
            <a:r>
              <a:rPr lang="tr-TR" sz="2400" dirty="0"/>
              <a:t>çıktıları, bir öğrenme sürecini tamamlayan öğrencinin </a:t>
            </a:r>
            <a:r>
              <a:rPr lang="tr-TR" sz="2400" b="1" dirty="0">
                <a:solidFill>
                  <a:srgbClr val="FF0000"/>
                </a:solidFill>
              </a:rPr>
              <a:t>neleri bileceği, anlayacağı ve/veya yapabileceğini açıklayan ifadelerdir</a:t>
            </a:r>
            <a:r>
              <a:rPr lang="tr-TR" sz="2400" dirty="0"/>
              <a:t>. </a:t>
            </a:r>
          </a:p>
          <a:p>
            <a:pPr marL="360000" indent="-360000">
              <a:lnSpc>
                <a:spcPct val="100000"/>
              </a:lnSpc>
              <a:spcBef>
                <a:spcPts val="0"/>
              </a:spcBef>
              <a:spcAft>
                <a:spcPts val="400"/>
              </a:spcAft>
            </a:pPr>
            <a:endParaRPr lang="tr-TR" sz="2400" dirty="0" smtClean="0"/>
          </a:p>
          <a:p>
            <a:pPr marL="360000" indent="-360000">
              <a:lnSpc>
                <a:spcPct val="100000"/>
              </a:lnSpc>
              <a:spcBef>
                <a:spcPts val="0"/>
              </a:spcBef>
              <a:spcAft>
                <a:spcPts val="400"/>
              </a:spcAft>
            </a:pPr>
            <a:r>
              <a:rPr lang="tr-TR" sz="2400" dirty="0" smtClean="0">
                <a:solidFill>
                  <a:srgbClr val="FF0000"/>
                </a:solidFill>
              </a:rPr>
              <a:t>Öğrenme </a:t>
            </a:r>
            <a:r>
              <a:rPr lang="tr-TR" sz="2400" dirty="0">
                <a:solidFill>
                  <a:srgbClr val="FF0000"/>
                </a:solidFill>
              </a:rPr>
              <a:t>çıktısı, </a:t>
            </a:r>
            <a:r>
              <a:rPr lang="tr-TR" sz="2400" dirty="0"/>
              <a:t>spesifik olarak bir derse özel öğrenmeyi içerebileceği gibi, eğitim boyunca kazanılacak problem çözme, etkili ekip çalışması yapma gibi bir beceriyi de içerebilir. </a:t>
            </a:r>
          </a:p>
        </p:txBody>
      </p:sp>
      <p:sp>
        <p:nvSpPr>
          <p:cNvPr id="4" name="Veri Yer Tutucusu 3"/>
          <p:cNvSpPr>
            <a:spLocks noGrp="1"/>
          </p:cNvSpPr>
          <p:nvPr>
            <p:ph type="dt" sz="half" idx="10"/>
          </p:nvPr>
        </p:nvSpPr>
        <p:spPr/>
        <p:txBody>
          <a:bodyPr/>
          <a:lstStyle/>
          <a:p>
            <a:fld id="{F3FB0BEF-0DF2-4356-A1F6-3F2CDDDE348D}"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42</a:t>
            </a:fld>
            <a:endParaRPr lang="tr-TR"/>
          </a:p>
        </p:txBody>
      </p:sp>
    </p:spTree>
    <p:extLst>
      <p:ext uri="{BB962C8B-B14F-4D97-AF65-F5344CB8AC3E}">
        <p14:creationId xmlns:p14="http://schemas.microsoft.com/office/powerpoint/2010/main" val="343963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4727" y="376016"/>
            <a:ext cx="10618862" cy="615297"/>
          </a:xfrm>
        </p:spPr>
        <p:txBody>
          <a:bodyPr>
            <a:noAutofit/>
          </a:bodyPr>
          <a:lstStyle/>
          <a:p>
            <a:pPr algn="ctr"/>
            <a:r>
              <a:rPr lang="tr-TR" sz="3200" b="1" dirty="0">
                <a:solidFill>
                  <a:srgbClr val="0000FF"/>
                </a:solidFill>
                <a:latin typeface="+mn-lt"/>
              </a:rPr>
              <a:t>Öğretim Programlarının Oluşturulmasında Dikkat Edilecek Hususlar</a:t>
            </a:r>
            <a:endParaRPr lang="tr-TR" sz="3200" dirty="0">
              <a:latin typeface="+mn-lt"/>
            </a:endParaRPr>
          </a:p>
        </p:txBody>
      </p:sp>
      <p:sp>
        <p:nvSpPr>
          <p:cNvPr id="3" name="İçerik Yer Tutucusu 2"/>
          <p:cNvSpPr>
            <a:spLocks noGrp="1"/>
          </p:cNvSpPr>
          <p:nvPr>
            <p:ph idx="1"/>
          </p:nvPr>
        </p:nvSpPr>
        <p:spPr>
          <a:xfrm>
            <a:off x="504203" y="1512606"/>
            <a:ext cx="11434272" cy="4307079"/>
          </a:xfrm>
        </p:spPr>
        <p:txBody>
          <a:bodyPr>
            <a:noAutofit/>
          </a:bodyPr>
          <a:lstStyle/>
          <a:p>
            <a:pPr marL="360000" indent="-360000">
              <a:lnSpc>
                <a:spcPct val="100000"/>
              </a:lnSpc>
              <a:spcBef>
                <a:spcPts val="0"/>
              </a:spcBef>
              <a:spcAft>
                <a:spcPts val="400"/>
              </a:spcAft>
            </a:pPr>
            <a:r>
              <a:rPr lang="tr-TR" dirty="0" smtClean="0"/>
              <a:t>Ders öğrenim çıktılarının; </a:t>
            </a:r>
            <a:r>
              <a:rPr lang="tr-TR" b="1" dirty="0" smtClean="0">
                <a:solidFill>
                  <a:srgbClr val="FF0000"/>
                </a:solidFill>
              </a:rPr>
              <a:t>alanın ihtiyaçları, programın amaç ve yeterlikleri, dersin amacı ile ilişkili ve uygun olmasına </a:t>
            </a:r>
            <a:r>
              <a:rPr lang="tr-TR" dirty="0" smtClean="0"/>
              <a:t>dikkat edilmelidir. </a:t>
            </a:r>
          </a:p>
          <a:p>
            <a:pPr marL="360000" indent="-360000">
              <a:lnSpc>
                <a:spcPct val="100000"/>
              </a:lnSpc>
              <a:spcBef>
                <a:spcPts val="0"/>
              </a:spcBef>
              <a:spcAft>
                <a:spcPts val="400"/>
              </a:spcAft>
            </a:pPr>
            <a:endParaRPr lang="tr-TR" dirty="0" smtClean="0"/>
          </a:p>
          <a:p>
            <a:pPr marL="360000" indent="-360000">
              <a:lnSpc>
                <a:spcPct val="100000"/>
              </a:lnSpc>
              <a:spcBef>
                <a:spcPts val="0"/>
              </a:spcBef>
              <a:spcAft>
                <a:spcPts val="400"/>
              </a:spcAft>
            </a:pPr>
            <a:r>
              <a:rPr lang="tr-TR" dirty="0" smtClean="0"/>
              <a:t>Öğrenme kazanımları </a:t>
            </a:r>
            <a:r>
              <a:rPr lang="tr-TR" b="1" dirty="0" smtClean="0">
                <a:solidFill>
                  <a:srgbClr val="FF0000"/>
                </a:solidFill>
              </a:rPr>
              <a:t>gözlemlenebilir, ölçülebilir ve değerlendirilebilir </a:t>
            </a:r>
            <a:r>
              <a:rPr lang="tr-TR" dirty="0" smtClean="0"/>
              <a:t>olmalıdır. </a:t>
            </a:r>
          </a:p>
          <a:p>
            <a:pPr marL="360000" indent="-360000">
              <a:lnSpc>
                <a:spcPct val="100000"/>
              </a:lnSpc>
              <a:spcBef>
                <a:spcPts val="0"/>
              </a:spcBef>
              <a:spcAft>
                <a:spcPts val="400"/>
              </a:spcAft>
            </a:pPr>
            <a:endParaRPr lang="tr-TR" dirty="0" smtClean="0"/>
          </a:p>
          <a:p>
            <a:pPr marL="360000" indent="-360000">
              <a:lnSpc>
                <a:spcPct val="100000"/>
              </a:lnSpc>
              <a:spcBef>
                <a:spcPts val="0"/>
              </a:spcBef>
              <a:spcAft>
                <a:spcPts val="400"/>
              </a:spcAft>
            </a:pPr>
            <a:r>
              <a:rPr lang="tr-TR" dirty="0" smtClean="0"/>
              <a:t>Herkes için </a:t>
            </a:r>
            <a:r>
              <a:rPr lang="tr-TR" b="1" dirty="0" smtClean="0">
                <a:solidFill>
                  <a:srgbClr val="FF0000"/>
                </a:solidFill>
              </a:rPr>
              <a:t>anlaşılır olmalı, yoruma açık olmamalıdır</a:t>
            </a:r>
            <a:r>
              <a:rPr lang="tr-TR" dirty="0" smtClean="0"/>
              <a:t>. </a:t>
            </a:r>
          </a:p>
          <a:p>
            <a:pPr marL="360000" indent="-360000">
              <a:lnSpc>
                <a:spcPct val="100000"/>
              </a:lnSpc>
              <a:spcBef>
                <a:spcPts val="0"/>
              </a:spcBef>
              <a:spcAft>
                <a:spcPts val="400"/>
              </a:spcAft>
            </a:pPr>
            <a:endParaRPr lang="tr-TR" dirty="0" smtClean="0"/>
          </a:p>
          <a:p>
            <a:pPr marL="360000" indent="-360000">
              <a:lnSpc>
                <a:spcPct val="100000"/>
              </a:lnSpc>
              <a:spcBef>
                <a:spcPts val="0"/>
              </a:spcBef>
              <a:spcAft>
                <a:spcPts val="400"/>
              </a:spcAft>
            </a:pPr>
            <a:r>
              <a:rPr lang="tr-TR" dirty="0" smtClean="0"/>
              <a:t>Dersin seviyesine uygun olmalıdır (Ön lisans, Lisans, Lisansüstü). </a:t>
            </a:r>
          </a:p>
          <a:p>
            <a:pPr marL="0" indent="0">
              <a:lnSpc>
                <a:spcPct val="100000"/>
              </a:lnSpc>
              <a:spcBef>
                <a:spcPts val="0"/>
              </a:spcBef>
              <a:spcAft>
                <a:spcPts val="400"/>
              </a:spcAft>
              <a:buNone/>
            </a:pPr>
            <a:endParaRPr lang="tr-TR" dirty="0" smtClean="0"/>
          </a:p>
        </p:txBody>
      </p:sp>
      <p:sp>
        <p:nvSpPr>
          <p:cNvPr id="4" name="Veri Yer Tutucusu 3"/>
          <p:cNvSpPr>
            <a:spLocks noGrp="1"/>
          </p:cNvSpPr>
          <p:nvPr>
            <p:ph type="dt" sz="half" idx="10"/>
          </p:nvPr>
        </p:nvSpPr>
        <p:spPr/>
        <p:txBody>
          <a:bodyPr/>
          <a:lstStyle/>
          <a:p>
            <a:fld id="{B5149F63-5E05-4253-870C-3F450BDE4EE2}" type="datetime1">
              <a:rPr lang="tr-TR" smtClean="0"/>
              <a:t>17.03.2023</a:t>
            </a:fld>
            <a:endParaRPr lang="tr-TR"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43</a:t>
            </a:fld>
            <a:endParaRPr lang="tr-TR"/>
          </a:p>
        </p:txBody>
      </p:sp>
    </p:spTree>
    <p:extLst>
      <p:ext uri="{BB962C8B-B14F-4D97-AF65-F5344CB8AC3E}">
        <p14:creationId xmlns:p14="http://schemas.microsoft.com/office/powerpoint/2010/main" val="228770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0543" y="275186"/>
            <a:ext cx="10618862" cy="615297"/>
          </a:xfrm>
        </p:spPr>
        <p:txBody>
          <a:bodyPr>
            <a:noAutofit/>
          </a:bodyPr>
          <a:lstStyle/>
          <a:p>
            <a:pPr algn="ctr"/>
            <a:r>
              <a:rPr lang="tr-TR" sz="3200" b="1" dirty="0">
                <a:solidFill>
                  <a:srgbClr val="0000FF"/>
                </a:solidFill>
                <a:latin typeface="+mn-lt"/>
              </a:rPr>
              <a:t>Öğretim Programlarının Oluşturulmasında Dikkat Edilecek Hususlar</a:t>
            </a:r>
            <a:endParaRPr lang="tr-TR" sz="3200" dirty="0">
              <a:latin typeface="+mn-lt"/>
            </a:endParaRPr>
          </a:p>
        </p:txBody>
      </p:sp>
      <p:sp>
        <p:nvSpPr>
          <p:cNvPr id="3" name="İçerik Yer Tutucusu 2"/>
          <p:cNvSpPr>
            <a:spLocks noGrp="1"/>
          </p:cNvSpPr>
          <p:nvPr>
            <p:ph idx="1"/>
          </p:nvPr>
        </p:nvSpPr>
        <p:spPr>
          <a:xfrm>
            <a:off x="546931" y="1350235"/>
            <a:ext cx="11306086" cy="4828373"/>
          </a:xfrm>
        </p:spPr>
        <p:txBody>
          <a:bodyPr>
            <a:noAutofit/>
          </a:bodyPr>
          <a:lstStyle/>
          <a:p>
            <a:pPr marL="360000" indent="-360000">
              <a:lnSpc>
                <a:spcPct val="100000"/>
              </a:lnSpc>
              <a:spcBef>
                <a:spcPts val="0"/>
              </a:spcBef>
              <a:spcAft>
                <a:spcPts val="400"/>
              </a:spcAft>
            </a:pPr>
            <a:r>
              <a:rPr lang="tr-TR" dirty="0" smtClean="0"/>
              <a:t>Öğrenme çıktıları, öğrencilerin ders ya da modül eğitimi ile kazanacağı yetkinlikleri net olarak yansıtacak sayıda olmalıdır. Bu amaçla, her ders için </a:t>
            </a:r>
            <a:r>
              <a:rPr lang="tr-TR" i="1" dirty="0" smtClean="0"/>
              <a:t>(ders saati ve kredisine göre değişmekle birlikte) </a:t>
            </a:r>
            <a:r>
              <a:rPr lang="tr-TR" b="1" dirty="0" smtClean="0">
                <a:solidFill>
                  <a:srgbClr val="0000FF"/>
                </a:solidFill>
              </a:rPr>
              <a:t>Üç (3) saatlik bir ders için en az beş (5) arasında öğrenme çıktısı </a:t>
            </a:r>
            <a:r>
              <a:rPr lang="tr-TR" dirty="0" smtClean="0"/>
              <a:t>yazılabilir. </a:t>
            </a:r>
          </a:p>
          <a:p>
            <a:pPr marL="360000" indent="-360000">
              <a:lnSpc>
                <a:spcPct val="100000"/>
              </a:lnSpc>
              <a:spcBef>
                <a:spcPts val="0"/>
              </a:spcBef>
              <a:spcAft>
                <a:spcPts val="400"/>
              </a:spcAft>
            </a:pPr>
            <a:endParaRPr lang="tr-TR" dirty="0"/>
          </a:p>
          <a:p>
            <a:pPr marL="360000" indent="-360000">
              <a:lnSpc>
                <a:spcPct val="100000"/>
              </a:lnSpc>
              <a:spcBef>
                <a:spcPts val="0"/>
              </a:spcBef>
              <a:spcAft>
                <a:spcPts val="400"/>
              </a:spcAft>
            </a:pPr>
            <a:r>
              <a:rPr lang="tr-TR" b="1" dirty="0">
                <a:solidFill>
                  <a:srgbClr val="0000FF"/>
                </a:solidFill>
              </a:rPr>
              <a:t>Öğrenim çıktısı sayısı belirlenirken, her bir öğrenim çıktısının ‘Değerlendirme </a:t>
            </a:r>
            <a:r>
              <a:rPr lang="tr-TR" b="1" dirty="0" err="1">
                <a:solidFill>
                  <a:srgbClr val="0000FF"/>
                </a:solidFill>
              </a:rPr>
              <a:t>Ölçütleri’nde</a:t>
            </a:r>
            <a:r>
              <a:rPr lang="tr-TR" b="1" dirty="0">
                <a:solidFill>
                  <a:srgbClr val="0000FF"/>
                </a:solidFill>
              </a:rPr>
              <a:t> verilen etkinliklerden </a:t>
            </a:r>
            <a:r>
              <a:rPr lang="tr-TR" b="1" dirty="0">
                <a:solidFill>
                  <a:srgbClr val="FF0000"/>
                </a:solidFill>
              </a:rPr>
              <a:t>en az biri ile ölçülebilmesi gerektiği</a:t>
            </a:r>
            <a:r>
              <a:rPr lang="tr-TR" b="1" dirty="0">
                <a:solidFill>
                  <a:srgbClr val="0000FF"/>
                </a:solidFill>
              </a:rPr>
              <a:t> unutulmamalıdır.</a:t>
            </a:r>
          </a:p>
          <a:p>
            <a:pPr marL="360000" indent="-360000">
              <a:lnSpc>
                <a:spcPct val="100000"/>
              </a:lnSpc>
              <a:spcBef>
                <a:spcPts val="0"/>
              </a:spcBef>
              <a:spcAft>
                <a:spcPts val="400"/>
              </a:spcAft>
            </a:pPr>
            <a:endParaRPr lang="tr-TR" dirty="0" smtClean="0"/>
          </a:p>
        </p:txBody>
      </p:sp>
      <p:sp>
        <p:nvSpPr>
          <p:cNvPr id="4" name="Veri Yer Tutucusu 3"/>
          <p:cNvSpPr>
            <a:spLocks noGrp="1"/>
          </p:cNvSpPr>
          <p:nvPr>
            <p:ph type="dt" sz="half" idx="10"/>
          </p:nvPr>
        </p:nvSpPr>
        <p:spPr/>
        <p:txBody>
          <a:bodyPr/>
          <a:lstStyle/>
          <a:p>
            <a:fld id="{1F9075D8-B1F8-40D2-BF76-FED22866CB02}"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44</a:t>
            </a:fld>
            <a:endParaRPr lang="tr-TR"/>
          </a:p>
        </p:txBody>
      </p:sp>
    </p:spTree>
    <p:extLst>
      <p:ext uri="{BB962C8B-B14F-4D97-AF65-F5344CB8AC3E}">
        <p14:creationId xmlns:p14="http://schemas.microsoft.com/office/powerpoint/2010/main" val="311796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4419" y="317915"/>
            <a:ext cx="9878938" cy="615297"/>
          </a:xfrm>
        </p:spPr>
        <p:txBody>
          <a:bodyPr>
            <a:noAutofit/>
          </a:bodyPr>
          <a:lstStyle/>
          <a:p>
            <a:pPr algn="ctr"/>
            <a:r>
              <a:rPr lang="tr-TR" sz="3200" b="1" dirty="0">
                <a:solidFill>
                  <a:srgbClr val="0000FF"/>
                </a:solidFill>
                <a:latin typeface="+mn-lt"/>
              </a:rPr>
              <a:t>Öğretim Programlarının Oluşturulmasında Dikkat Edilecek Hususlar</a:t>
            </a:r>
            <a:endParaRPr lang="tr-TR" sz="3200" dirty="0">
              <a:latin typeface="+mn-lt"/>
            </a:endParaRPr>
          </a:p>
        </p:txBody>
      </p:sp>
      <p:sp>
        <p:nvSpPr>
          <p:cNvPr id="3" name="İçerik Yer Tutucusu 2"/>
          <p:cNvSpPr>
            <a:spLocks noGrp="1"/>
          </p:cNvSpPr>
          <p:nvPr>
            <p:ph idx="1"/>
          </p:nvPr>
        </p:nvSpPr>
        <p:spPr>
          <a:xfrm>
            <a:off x="1008404" y="1512605"/>
            <a:ext cx="10075491" cy="4666003"/>
          </a:xfrm>
        </p:spPr>
        <p:txBody>
          <a:bodyPr>
            <a:noAutofit/>
          </a:bodyPr>
          <a:lstStyle/>
          <a:p>
            <a:pPr marL="360000" indent="-360000">
              <a:lnSpc>
                <a:spcPct val="100000"/>
              </a:lnSpc>
              <a:spcBef>
                <a:spcPts val="0"/>
              </a:spcBef>
              <a:spcAft>
                <a:spcPts val="400"/>
              </a:spcAft>
            </a:pPr>
            <a:r>
              <a:rPr lang="tr-TR" sz="3200" dirty="0" smtClean="0"/>
              <a:t>Öğrenme çıktıları yazılırken, her öğrenme çıktısı için sadece bir fiil kullanılır ve kullanılması gereken filler </a:t>
            </a:r>
            <a:r>
              <a:rPr lang="tr-TR" sz="3200" b="1" dirty="0" smtClean="0">
                <a:solidFill>
                  <a:srgbClr val="FF0000"/>
                </a:solidFill>
              </a:rPr>
              <a:t>‘BİLİŞSEL ALAN’, ‘DUYUŞSAL ALAN’ ve ‘PSİKOMOTOR/ DEVİNİŞSEL ALAN</a:t>
            </a:r>
            <a:r>
              <a:rPr lang="tr-TR" sz="3200" dirty="0" smtClean="0"/>
              <a:t>’ olmak üzere aşağıda listelenmiştir.</a:t>
            </a:r>
            <a:r>
              <a:rPr lang="tr-TR" sz="3200" b="1" dirty="0" smtClean="0">
                <a:solidFill>
                  <a:srgbClr val="FF0000"/>
                </a:solidFill>
              </a:rPr>
              <a:t>  </a:t>
            </a:r>
          </a:p>
          <a:p>
            <a:pPr marL="360000" indent="-360000">
              <a:lnSpc>
                <a:spcPct val="100000"/>
              </a:lnSpc>
              <a:spcBef>
                <a:spcPts val="0"/>
              </a:spcBef>
              <a:spcAft>
                <a:spcPts val="400"/>
              </a:spcAft>
            </a:pPr>
            <a:endParaRPr lang="tr-TR" sz="3200" dirty="0" smtClean="0"/>
          </a:p>
          <a:p>
            <a:pPr marL="360000" indent="-360000">
              <a:lnSpc>
                <a:spcPct val="100000"/>
              </a:lnSpc>
              <a:spcBef>
                <a:spcPts val="0"/>
              </a:spcBef>
              <a:spcAft>
                <a:spcPts val="400"/>
              </a:spcAft>
            </a:pPr>
            <a:r>
              <a:rPr lang="tr-TR" sz="3200" dirty="0" smtClean="0"/>
              <a:t>Öğrenim </a:t>
            </a:r>
            <a:r>
              <a:rPr lang="tr-TR" sz="3200" dirty="0"/>
              <a:t>çıktılarını yazarken </a:t>
            </a:r>
            <a:r>
              <a:rPr lang="tr-TR" sz="3200" i="1" dirty="0"/>
              <a:t>bilmek, anlamak, öğrenmek, aşina olmak, maruz kalmak, haberdar olmak </a:t>
            </a:r>
            <a:r>
              <a:rPr lang="tr-TR" sz="3200" dirty="0"/>
              <a:t>gibi belirsiz terimlerden kaçınılmalıdır. </a:t>
            </a:r>
          </a:p>
          <a:p>
            <a:pPr marL="0" indent="0">
              <a:lnSpc>
                <a:spcPct val="100000"/>
              </a:lnSpc>
              <a:spcBef>
                <a:spcPts val="0"/>
              </a:spcBef>
              <a:spcAft>
                <a:spcPts val="400"/>
              </a:spcAft>
              <a:buNone/>
            </a:pPr>
            <a:endParaRPr lang="tr-TR" sz="3200" b="1" dirty="0" smtClean="0">
              <a:solidFill>
                <a:srgbClr val="FF0000"/>
              </a:solidFill>
            </a:endParaRPr>
          </a:p>
        </p:txBody>
      </p:sp>
      <p:sp>
        <p:nvSpPr>
          <p:cNvPr id="4" name="Veri Yer Tutucusu 3"/>
          <p:cNvSpPr>
            <a:spLocks noGrp="1"/>
          </p:cNvSpPr>
          <p:nvPr>
            <p:ph type="dt" sz="half" idx="10"/>
          </p:nvPr>
        </p:nvSpPr>
        <p:spPr/>
        <p:txBody>
          <a:bodyPr/>
          <a:lstStyle/>
          <a:p>
            <a:fld id="{6DE9F0A1-EB46-441D-A5EC-90819987127D}"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45</a:t>
            </a:fld>
            <a:endParaRPr lang="tr-TR"/>
          </a:p>
        </p:txBody>
      </p:sp>
    </p:spTree>
    <p:extLst>
      <p:ext uri="{BB962C8B-B14F-4D97-AF65-F5344CB8AC3E}">
        <p14:creationId xmlns:p14="http://schemas.microsoft.com/office/powerpoint/2010/main" val="101918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115999" y="228601"/>
            <a:ext cx="107370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tr-TR" b="1" dirty="0" smtClean="0">
                <a:solidFill>
                  <a:srgbClr val="0000FF"/>
                </a:solidFill>
                <a:latin typeface="+mn-lt"/>
              </a:rPr>
              <a:t>Bilişsel/ </a:t>
            </a:r>
            <a:r>
              <a:rPr lang="tr-TR" b="1" dirty="0" err="1" smtClean="0">
                <a:solidFill>
                  <a:srgbClr val="0000FF"/>
                </a:solidFill>
                <a:latin typeface="+mn-lt"/>
              </a:rPr>
              <a:t>Duyuşsal</a:t>
            </a:r>
            <a:r>
              <a:rPr lang="tr-TR" b="1" dirty="0" smtClean="0">
                <a:solidFill>
                  <a:srgbClr val="0000FF"/>
                </a:solidFill>
                <a:latin typeface="+mn-lt"/>
              </a:rPr>
              <a:t>/ </a:t>
            </a:r>
            <a:r>
              <a:rPr lang="tr-TR" b="1" dirty="0" err="1" smtClean="0">
                <a:solidFill>
                  <a:srgbClr val="0000FF"/>
                </a:solidFill>
                <a:latin typeface="+mn-lt"/>
              </a:rPr>
              <a:t>Psikomotor</a:t>
            </a:r>
            <a:r>
              <a:rPr lang="en-US" altLang="en-US" b="1" dirty="0" smtClean="0">
                <a:solidFill>
                  <a:srgbClr val="0000FF"/>
                </a:solidFill>
                <a:latin typeface="+mn-lt"/>
                <a:cs typeface="Arial" charset="0"/>
              </a:rPr>
              <a:t> Alan </a:t>
            </a:r>
            <a:r>
              <a:rPr lang="en-US" altLang="en-US" b="1" dirty="0" err="1" smtClean="0">
                <a:solidFill>
                  <a:srgbClr val="0000FF"/>
                </a:solidFill>
                <a:latin typeface="+mn-lt"/>
                <a:cs typeface="Arial" charset="0"/>
              </a:rPr>
              <a:t>Basamakları</a:t>
            </a:r>
            <a:endParaRPr lang="en-US" altLang="en-US" b="1" dirty="0">
              <a:solidFill>
                <a:srgbClr val="0000FF"/>
              </a:solidFill>
              <a:latin typeface="+mn-lt"/>
              <a:cs typeface="Arial" charset="0"/>
            </a:endParaRPr>
          </a:p>
        </p:txBody>
      </p:sp>
      <p:sp>
        <p:nvSpPr>
          <p:cNvPr id="2" name="AutoShape 2" descr="blob:https://web.whatsapp.com/8b8a9d69-bc7e-4dab-8984-ec9d266ca6d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2199" t="2601" r="-84" b="6997"/>
          <a:stretch/>
        </p:blipFill>
        <p:spPr>
          <a:xfrm>
            <a:off x="1115999" y="1151999"/>
            <a:ext cx="9720001" cy="5400001"/>
          </a:xfrm>
          <a:prstGeom prst="rect">
            <a:avLst/>
          </a:prstGeom>
        </p:spPr>
      </p:pic>
      <p:sp>
        <p:nvSpPr>
          <p:cNvPr id="3" name="Veri Yer Tutucusu 2"/>
          <p:cNvSpPr>
            <a:spLocks noGrp="1"/>
          </p:cNvSpPr>
          <p:nvPr>
            <p:ph type="dt" sz="half" idx="10"/>
          </p:nvPr>
        </p:nvSpPr>
        <p:spPr/>
        <p:txBody>
          <a:bodyPr/>
          <a:lstStyle/>
          <a:p>
            <a:fld id="{4F27B16C-3E49-427A-8730-4CCF22F4F353}"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46</a:t>
            </a:fld>
            <a:endParaRPr lang="tr-TR"/>
          </a:p>
        </p:txBody>
      </p:sp>
    </p:spTree>
    <p:extLst>
      <p:ext uri="{BB962C8B-B14F-4D97-AF65-F5344CB8AC3E}">
        <p14:creationId xmlns:p14="http://schemas.microsoft.com/office/powerpoint/2010/main" val="114145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62" name="Group 138"/>
          <p:cNvGraphicFramePr>
            <a:graphicFrameLocks noGrp="1"/>
          </p:cNvGraphicFramePr>
          <p:nvPr>
            <p:extLst/>
          </p:nvPr>
        </p:nvGraphicFramePr>
        <p:xfrm>
          <a:off x="538385" y="955677"/>
          <a:ext cx="11006983" cy="5517175"/>
        </p:xfrm>
        <a:graphic>
          <a:graphicData uri="http://schemas.openxmlformats.org/drawingml/2006/table">
            <a:tbl>
              <a:tblPr>
                <a:tableStyleId>{5940675A-B579-460E-94D1-54222C63F5DA}</a:tableStyleId>
              </a:tblPr>
              <a:tblGrid>
                <a:gridCol w="2298819">
                  <a:extLst>
                    <a:ext uri="{9D8B030D-6E8A-4147-A177-3AD203B41FA5}">
                      <a16:colId xmlns:a16="http://schemas.microsoft.com/office/drawing/2014/main" val="20000"/>
                    </a:ext>
                  </a:extLst>
                </a:gridCol>
                <a:gridCol w="2529555">
                  <a:extLst>
                    <a:ext uri="{9D8B030D-6E8A-4147-A177-3AD203B41FA5}">
                      <a16:colId xmlns:a16="http://schemas.microsoft.com/office/drawing/2014/main" val="20001"/>
                    </a:ext>
                  </a:extLst>
                </a:gridCol>
                <a:gridCol w="2148448">
                  <a:extLst>
                    <a:ext uri="{9D8B030D-6E8A-4147-A177-3AD203B41FA5}">
                      <a16:colId xmlns:a16="http://schemas.microsoft.com/office/drawing/2014/main" val="20002"/>
                    </a:ext>
                  </a:extLst>
                </a:gridCol>
                <a:gridCol w="4030161">
                  <a:extLst>
                    <a:ext uri="{9D8B030D-6E8A-4147-A177-3AD203B41FA5}">
                      <a16:colId xmlns:a16="http://schemas.microsoft.com/office/drawing/2014/main" val="20003"/>
                    </a:ext>
                  </a:extLst>
                </a:gridCol>
              </a:tblGrid>
              <a:tr h="254230">
                <a:tc gridSpan="4">
                  <a:txBody>
                    <a:bodyPr/>
                    <a:lstStyle/>
                    <a:p>
                      <a:pPr marL="0" marR="0" lvl="0" indent="0" algn="ctr" defTabSz="914400" rtl="0" eaLnBrk="0" fontAlgn="base" latinLnBrk="0" hangingPunct="0">
                        <a:lnSpc>
                          <a:spcPct val="100000"/>
                        </a:lnSpc>
                        <a:spcBef>
                          <a:spcPts val="0"/>
                        </a:spcBef>
                        <a:spcAft>
                          <a:spcPts val="400"/>
                        </a:spcAft>
                        <a:buClrTx/>
                        <a:buSzTx/>
                        <a:buFontTx/>
                        <a:buNone/>
                        <a:tabLst/>
                      </a:pPr>
                      <a:r>
                        <a:rPr lang="tr-TR" sz="2800" b="1" dirty="0" smtClean="0">
                          <a:solidFill>
                            <a:srgbClr val="FF0000"/>
                          </a:solidFill>
                          <a:latin typeface="+mn-lt"/>
                        </a:rPr>
                        <a:t>DUYUŞSAL</a:t>
                      </a:r>
                      <a:r>
                        <a:rPr lang="tr-TR" sz="2800" b="1" baseline="0" dirty="0" smtClean="0">
                          <a:solidFill>
                            <a:srgbClr val="FF0000"/>
                          </a:solidFill>
                          <a:latin typeface="+mn-lt"/>
                        </a:rPr>
                        <a:t> </a:t>
                      </a:r>
                      <a:r>
                        <a:rPr lang="en-US" altLang="en-US" sz="2800" b="1" dirty="0" smtClean="0">
                          <a:solidFill>
                            <a:srgbClr val="FF0000"/>
                          </a:solidFill>
                          <a:latin typeface="+mn-lt"/>
                          <a:cs typeface="Arial" charset="0"/>
                        </a:rPr>
                        <a:t>ALAN</a:t>
                      </a:r>
                      <a:endParaRPr kumimoji="0" lang="en-US" sz="2800" b="1" i="0" u="none" strike="noStrike" cap="none" normalizeH="0" baseline="0" dirty="0" smtClean="0">
                        <a:ln>
                          <a:noFill/>
                        </a:ln>
                        <a:solidFill>
                          <a:srgbClr val="FF0000"/>
                        </a:solidFill>
                        <a:effectLst/>
                        <a:latin typeface="Times New Roman" pitchFamily="18" charset="0"/>
                      </a:endParaRPr>
                    </a:p>
                  </a:txBody>
                  <a:tcPr marT="45717" marB="45717" anchor="ctr"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horzOverflow="overflow"/>
                </a:tc>
                <a:extLst>
                  <a:ext uri="{0D108BD9-81ED-4DB2-BD59-A6C34878D82A}">
                    <a16:rowId xmlns:a16="http://schemas.microsoft.com/office/drawing/2014/main" val="10000"/>
                  </a:ext>
                </a:extLst>
              </a:tr>
              <a:tr h="254230">
                <a:tc>
                  <a:txBody>
                    <a:bodyPr/>
                    <a:lstStyle/>
                    <a:p>
                      <a:pPr marL="0" marR="0" lvl="0" indent="0" algn="ctr"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FF0000"/>
                          </a:solidFill>
                          <a:effectLst/>
                        </a:rPr>
                        <a:t>Seviye</a:t>
                      </a: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FF0000"/>
                          </a:solidFill>
                          <a:effectLst/>
                        </a:rPr>
                        <a:t>Tanım</a:t>
                      </a: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FF0000"/>
                          </a:solidFill>
                          <a:effectLst/>
                        </a:rPr>
                        <a:t>Fiiller</a:t>
                      </a: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FF0000"/>
                          </a:solidFill>
                          <a:effectLst/>
                        </a:rPr>
                        <a:t>Kazanım</a:t>
                      </a:r>
                      <a:endParaRPr kumimoji="0" lang="en-US" sz="2000" b="1" i="0" u="none" strike="noStrike" cap="none" normalizeH="0" baseline="0" dirty="0" smtClean="0">
                        <a:ln>
                          <a:noFill/>
                        </a:ln>
                        <a:solidFill>
                          <a:srgbClr val="FF0000"/>
                        </a:solidFill>
                        <a:effectLst/>
                        <a:latin typeface="Times New Roman" pitchFamily="18" charset="0"/>
                      </a:endParaRPr>
                    </a:p>
                  </a:txBody>
                  <a:tcPr marT="45717" marB="45717" anchor="ctr" horzOverflow="overflow"/>
                </a:tc>
                <a:extLst>
                  <a:ext uri="{0D108BD9-81ED-4DB2-BD59-A6C34878D82A}">
                    <a16:rowId xmlns:a16="http://schemas.microsoft.com/office/drawing/2014/main" val="2921190519"/>
                  </a:ext>
                </a:extLst>
              </a:tr>
              <a:tr h="1061142">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0000FF"/>
                          </a:solidFill>
                          <a:effectLst/>
                        </a:rPr>
                        <a:t>ALMA</a:t>
                      </a:r>
                      <a:endParaRPr kumimoji="0" lang="en-US" sz="2000" b="1" i="0" u="none" strike="noStrike" cap="none" normalizeH="0" baseline="0" dirty="0" smtClean="0">
                        <a:ln>
                          <a:noFill/>
                        </a:ln>
                        <a:solidFill>
                          <a:srgbClr val="0000FF"/>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Farkında olma, </a:t>
                      </a:r>
                      <a:r>
                        <a:rPr kumimoji="0" lang="en-GB" sz="2000" u="none" strike="noStrike" cap="none" normalizeH="0" baseline="0" dirty="0" err="1" smtClean="0">
                          <a:ln>
                            <a:noFill/>
                          </a:ln>
                          <a:effectLst/>
                        </a:rPr>
                        <a:t>almaya</a:t>
                      </a:r>
                      <a:r>
                        <a:rPr kumimoji="0" lang="tr-TR" sz="2000" u="none" strike="noStrike" cap="none" normalizeH="0" baseline="0" dirty="0" smtClean="0">
                          <a:ln>
                            <a:noFill/>
                          </a:ln>
                          <a:effectLst/>
                        </a:rPr>
                        <a:t> </a:t>
                      </a:r>
                      <a:r>
                        <a:rPr kumimoji="0" lang="en-GB" sz="2000" u="none" strike="noStrike" cap="none" normalizeH="0" baseline="0" dirty="0" smtClean="0">
                          <a:ln>
                            <a:noFill/>
                          </a:ln>
                          <a:effectLst/>
                        </a:rPr>
                        <a:t>a</a:t>
                      </a:r>
                      <a:r>
                        <a:rPr kumimoji="0" lang="tr-TR" sz="2000" u="none" strike="noStrike" cap="none" normalizeH="0" baseline="0" dirty="0" smtClean="0">
                          <a:ln>
                            <a:noFill/>
                          </a:ln>
                          <a:effectLst/>
                        </a:rPr>
                        <a:t>ç</a:t>
                      </a:r>
                      <a:r>
                        <a:rPr kumimoji="0" lang="en-GB" sz="2000" u="none" strike="noStrike" cap="none" normalizeH="0" baseline="0" dirty="0" err="1" smtClean="0">
                          <a:ln>
                            <a:noFill/>
                          </a:ln>
                          <a:effectLst/>
                        </a:rPr>
                        <a:t>ık</a:t>
                      </a:r>
                      <a:r>
                        <a:rPr kumimoji="0" lang="en-GB" sz="2000" u="none" strike="noStrike" cap="none" normalizeH="0" baseline="0" dirty="0" smtClean="0">
                          <a:ln>
                            <a:noFill/>
                          </a:ln>
                          <a:effectLst/>
                        </a:rPr>
                        <a:t> </a:t>
                      </a:r>
                      <a:r>
                        <a:rPr kumimoji="0" lang="en-GB" sz="2000" u="none" strike="noStrike" cap="none" normalizeH="0" baseline="0" dirty="0" err="1" smtClean="0">
                          <a:ln>
                            <a:noFill/>
                          </a:ln>
                          <a:effectLst/>
                        </a:rPr>
                        <a:t>olma</a:t>
                      </a:r>
                      <a:r>
                        <a:rPr kumimoji="0" lang="en-GB" sz="2000" u="none" strike="noStrike" cap="none" normalizeH="0" baseline="0" dirty="0" smtClean="0">
                          <a:ln>
                            <a:noFill/>
                          </a:ln>
                          <a:effectLst/>
                        </a:rPr>
                        <a:t>,</a:t>
                      </a:r>
                      <a:r>
                        <a:rPr kumimoji="0" lang="tr-TR" sz="2000" u="none" strike="noStrike" cap="none" normalizeH="0" baseline="0" dirty="0" smtClean="0">
                          <a:ln>
                            <a:noFill/>
                          </a:ln>
                          <a:effectLst/>
                        </a:rPr>
                        <a:t> d</a:t>
                      </a:r>
                      <a:r>
                        <a:rPr kumimoji="0" lang="en-GB" sz="2000" u="none" strike="noStrike" cap="none" normalizeH="0" baseline="0" dirty="0" err="1" smtClean="0">
                          <a:ln>
                            <a:noFill/>
                          </a:ln>
                          <a:effectLst/>
                        </a:rPr>
                        <a:t>ikkatini</a:t>
                      </a:r>
                      <a:r>
                        <a:rPr kumimoji="0" lang="tr-TR" sz="2000" u="none" strike="noStrike" cap="none" normalizeH="0" baseline="0" dirty="0" smtClean="0">
                          <a:ln>
                            <a:noFill/>
                          </a:ln>
                          <a:effectLst/>
                        </a:rPr>
                        <a:t> </a:t>
                      </a:r>
                      <a:r>
                        <a:rPr kumimoji="0" lang="en-GB" sz="2000" u="none" strike="noStrike" cap="none" normalizeH="0" baseline="0" dirty="0" err="1" smtClean="0">
                          <a:ln>
                            <a:noFill/>
                          </a:ln>
                          <a:effectLst/>
                        </a:rPr>
                        <a:t>yöneltme</a:t>
                      </a:r>
                      <a:endParaRPr kumimoji="0" lang="en-US" sz="2000" b="0" i="0" u="none" strike="noStrike" cap="none" normalizeH="0" baseline="0" dirty="0" smtClean="0">
                        <a:ln>
                          <a:noFill/>
                        </a:ln>
                        <a:solidFill>
                          <a:schemeClr val="tx1"/>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Dikkat et, Dinle, </a:t>
                      </a:r>
                      <a:r>
                        <a:rPr kumimoji="0" lang="tr-TR" sz="2000" u="none" strike="noStrike" cap="none" normalizeH="0" baseline="0" dirty="0" err="1" smtClean="0">
                          <a:ln>
                            <a:noFill/>
                          </a:ln>
                          <a:effectLst/>
                        </a:rPr>
                        <a:t>Tolere</a:t>
                      </a:r>
                      <a:r>
                        <a:rPr kumimoji="0" lang="tr-TR" sz="2000" u="none" strike="noStrike" cap="none" normalizeH="0" baseline="0" dirty="0" smtClean="0">
                          <a:ln>
                            <a:noFill/>
                          </a:ln>
                          <a:effectLst/>
                        </a:rPr>
                        <a:t> et</a:t>
                      </a:r>
                      <a:endParaRPr kumimoji="0" lang="en-US" sz="2000" b="0" i="0" u="none" strike="noStrike" cap="none" normalizeH="0" baseline="0" dirty="0" smtClean="0">
                        <a:ln>
                          <a:noFill/>
                        </a:ln>
                        <a:solidFill>
                          <a:srgbClr val="127140"/>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smtClean="0">
                          <a:ln>
                            <a:noFill/>
                          </a:ln>
                          <a:effectLst/>
                        </a:rPr>
                        <a:t>Bedminton tanıtım konuşmasını dikkatli bir şekilde dinler</a:t>
                      </a:r>
                      <a:endParaRPr kumimoji="0" lang="en-US" sz="2000" b="0" i="0" u="none" strike="noStrike" cap="none" normalizeH="0" baseline="0" smtClean="0">
                        <a:ln>
                          <a:noFill/>
                        </a:ln>
                        <a:solidFill>
                          <a:schemeClr val="accent2"/>
                        </a:solidFill>
                        <a:effectLst/>
                        <a:latin typeface="Times New Roman" pitchFamily="18" charset="0"/>
                      </a:endParaRPr>
                    </a:p>
                  </a:txBody>
                  <a:tcPr marT="45717" marB="45717" anchor="ctr" horzOverflow="overflow"/>
                </a:tc>
                <a:extLst>
                  <a:ext uri="{0D108BD9-81ED-4DB2-BD59-A6C34878D82A}">
                    <a16:rowId xmlns:a16="http://schemas.microsoft.com/office/drawing/2014/main" val="10001"/>
                  </a:ext>
                </a:extLst>
              </a:tr>
              <a:tr h="828943">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0000FF"/>
                          </a:solidFill>
                          <a:effectLst/>
                        </a:rPr>
                        <a:t>TEPKİDE BULUNMA</a:t>
                      </a:r>
                      <a:endParaRPr kumimoji="0" lang="en-US" sz="2000" b="1" i="0" u="none" strike="noStrike" cap="none" normalizeH="0" baseline="0" dirty="0" smtClean="0">
                        <a:ln>
                          <a:noFill/>
                        </a:ln>
                        <a:solidFill>
                          <a:srgbClr val="0000FF"/>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smtClean="0">
                          <a:ln>
                            <a:noFill/>
                          </a:ln>
                          <a:effectLst/>
                        </a:rPr>
                        <a:t>Deneyim sonucu yeni bir kazanım gösterme</a:t>
                      </a:r>
                      <a:endParaRPr kumimoji="0" lang="en-US" sz="2000" b="0" i="0" u="none" strike="noStrike" cap="none" normalizeH="0" baseline="0" smtClean="0">
                        <a:ln>
                          <a:noFill/>
                        </a:ln>
                        <a:solidFill>
                          <a:schemeClr val="tx1"/>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Uyumlu ol, Zevk al, Takip et</a:t>
                      </a:r>
                      <a:endParaRPr kumimoji="0" lang="en-US" sz="2000" b="0" i="0" u="none" strike="noStrike" cap="none" normalizeH="0" baseline="0" dirty="0" smtClean="0">
                        <a:ln>
                          <a:noFill/>
                        </a:ln>
                        <a:solidFill>
                          <a:srgbClr val="127140"/>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smtClean="0">
                          <a:ln>
                            <a:noFill/>
                          </a:ln>
                          <a:effectLst/>
                        </a:rPr>
                        <a:t>Badminton filelerinin yapımına gönüllü olarak yardım eder</a:t>
                      </a:r>
                      <a:endParaRPr kumimoji="0" lang="en-US" sz="2000" b="0" i="0" u="none" strike="noStrike" cap="none" normalizeH="0" baseline="0" smtClean="0">
                        <a:ln>
                          <a:noFill/>
                        </a:ln>
                        <a:solidFill>
                          <a:schemeClr val="accent2"/>
                        </a:solidFill>
                        <a:effectLst/>
                        <a:latin typeface="Times New Roman" pitchFamily="18" charset="0"/>
                      </a:endParaRPr>
                    </a:p>
                  </a:txBody>
                  <a:tcPr marT="45717" marB="45717" anchor="ctr" horzOverflow="overflow"/>
                </a:tc>
                <a:extLst>
                  <a:ext uri="{0D108BD9-81ED-4DB2-BD59-A6C34878D82A}">
                    <a16:rowId xmlns:a16="http://schemas.microsoft.com/office/drawing/2014/main" val="10002"/>
                  </a:ext>
                </a:extLst>
              </a:tr>
              <a:tr h="521293">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0000FF"/>
                          </a:solidFill>
                          <a:effectLst/>
                        </a:rPr>
                        <a:t>DEĞER VERME</a:t>
                      </a:r>
                      <a:endParaRPr kumimoji="0" lang="en-US" sz="2000" b="1" i="0" u="none" strike="noStrike" cap="none" normalizeH="0" baseline="0" dirty="0" smtClean="0">
                        <a:ln>
                          <a:noFill/>
                        </a:ln>
                        <a:solidFill>
                          <a:srgbClr val="0000FF"/>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Katılma, çaba gösterme</a:t>
                      </a:r>
                      <a:endParaRPr kumimoji="0" lang="en-US" sz="2000" b="0" i="0" u="none" strike="noStrike" cap="none" normalizeH="0" baseline="0" dirty="0" smtClean="0">
                        <a:ln>
                          <a:noFill/>
                        </a:ln>
                        <a:solidFill>
                          <a:schemeClr val="tx1"/>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Uygula, Açıkla</a:t>
                      </a:r>
                      <a:endParaRPr kumimoji="0" lang="en-US" sz="2000" b="0" i="0" u="none" strike="noStrike" cap="none" normalizeH="0" baseline="0" dirty="0" smtClean="0">
                        <a:ln>
                          <a:noFill/>
                        </a:ln>
                        <a:solidFill>
                          <a:srgbClr val="127140"/>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Bu hafta yapılan badminton maçında oynar</a:t>
                      </a:r>
                      <a:endParaRPr kumimoji="0" lang="en-US" sz="2000" b="0" i="0" u="none" strike="noStrike" cap="none" normalizeH="0" baseline="0" dirty="0" smtClean="0">
                        <a:ln>
                          <a:noFill/>
                        </a:ln>
                        <a:solidFill>
                          <a:schemeClr val="tx1"/>
                        </a:solidFill>
                        <a:effectLst/>
                        <a:latin typeface="Times New Roman" pitchFamily="18" charset="0"/>
                      </a:endParaRPr>
                    </a:p>
                  </a:txBody>
                  <a:tcPr marT="45717" marB="45717" anchor="ctr" horzOverflow="overflow"/>
                </a:tc>
                <a:extLst>
                  <a:ext uri="{0D108BD9-81ED-4DB2-BD59-A6C34878D82A}">
                    <a16:rowId xmlns:a16="http://schemas.microsoft.com/office/drawing/2014/main" val="10003"/>
                  </a:ext>
                </a:extLst>
              </a:tr>
              <a:tr h="597926">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en-US" sz="2000" b="1" u="none" strike="noStrike" cap="none" normalizeH="0" baseline="0" dirty="0" smtClean="0">
                          <a:ln>
                            <a:noFill/>
                          </a:ln>
                          <a:solidFill>
                            <a:srgbClr val="0000FF"/>
                          </a:solidFill>
                          <a:effectLst/>
                        </a:rPr>
                        <a:t>ORGANIZ</a:t>
                      </a:r>
                      <a:r>
                        <a:rPr kumimoji="0" lang="tr-TR" sz="2000" b="1" u="none" strike="noStrike" cap="none" normalizeH="0" baseline="0" dirty="0" smtClean="0">
                          <a:ln>
                            <a:noFill/>
                          </a:ln>
                          <a:solidFill>
                            <a:srgbClr val="0000FF"/>
                          </a:solidFill>
                          <a:effectLst/>
                        </a:rPr>
                        <a:t>E ETME</a:t>
                      </a:r>
                      <a:endParaRPr kumimoji="0" lang="en-US" sz="2000" b="1" i="0" u="none" strike="noStrike" cap="none" normalizeH="0" baseline="0" dirty="0" smtClean="0">
                        <a:ln>
                          <a:noFill/>
                        </a:ln>
                        <a:solidFill>
                          <a:srgbClr val="0000FF"/>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smtClean="0">
                          <a:ln>
                            <a:noFill/>
                          </a:ln>
                          <a:effectLst/>
                        </a:rPr>
                        <a:t>Yeni değeri değerlerine katma</a:t>
                      </a:r>
                      <a:endParaRPr kumimoji="0" lang="en-US" sz="2000" b="0" i="0" u="none" strike="noStrike" cap="none" normalizeH="0" baseline="0" smtClean="0">
                        <a:ln>
                          <a:noFill/>
                        </a:ln>
                        <a:solidFill>
                          <a:schemeClr val="tx1"/>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Tercih et, düşün</a:t>
                      </a:r>
                      <a:endParaRPr kumimoji="0" lang="en-US" sz="2000" b="0" i="0" u="none" strike="noStrike" cap="none" normalizeH="0" baseline="0" dirty="0" smtClean="0">
                        <a:ln>
                          <a:noFill/>
                        </a:ln>
                        <a:solidFill>
                          <a:srgbClr val="127140"/>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smtClean="0">
                          <a:ln>
                            <a:noFill/>
                          </a:ln>
                          <a:effectLst/>
                        </a:rPr>
                        <a:t>Bedminton raketi satın alır</a:t>
                      </a:r>
                      <a:endParaRPr kumimoji="0" lang="en-US" sz="2000" b="0" i="0" u="none" strike="noStrike" cap="none" normalizeH="0" baseline="0" smtClean="0">
                        <a:ln>
                          <a:noFill/>
                        </a:ln>
                        <a:solidFill>
                          <a:schemeClr val="accent2"/>
                        </a:solidFill>
                        <a:effectLst/>
                        <a:latin typeface="Times New Roman" pitchFamily="18" charset="0"/>
                      </a:endParaRPr>
                    </a:p>
                  </a:txBody>
                  <a:tcPr marT="45717" marB="45717" anchor="ctr" horzOverflow="overflow"/>
                </a:tc>
                <a:extLst>
                  <a:ext uri="{0D108BD9-81ED-4DB2-BD59-A6C34878D82A}">
                    <a16:rowId xmlns:a16="http://schemas.microsoft.com/office/drawing/2014/main" val="10004"/>
                  </a:ext>
                </a:extLst>
              </a:tr>
              <a:tr h="1223962">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b="1" u="none" strike="noStrike" cap="none" normalizeH="0" baseline="0" dirty="0" smtClean="0">
                          <a:ln>
                            <a:noFill/>
                          </a:ln>
                          <a:solidFill>
                            <a:srgbClr val="0000FF"/>
                          </a:solidFill>
                          <a:effectLst/>
                        </a:rPr>
                        <a:t>KENDİNE MAL ETME</a:t>
                      </a:r>
                      <a:endParaRPr kumimoji="0" lang="en-US" sz="2000" b="1" i="0" u="none" strike="noStrike" cap="none" normalizeH="0" baseline="0" dirty="0" smtClean="0">
                        <a:ln>
                          <a:noFill/>
                        </a:ln>
                        <a:solidFill>
                          <a:srgbClr val="0000FF"/>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Yeni değeri sürekli davranış haline getirme, bu değerle bilinme</a:t>
                      </a:r>
                      <a:endParaRPr kumimoji="0" lang="en-US" sz="2000" b="0" i="0" u="none" strike="noStrike" cap="none" normalizeH="0" baseline="0" dirty="0" smtClean="0">
                        <a:ln>
                          <a:noFill/>
                        </a:ln>
                        <a:solidFill>
                          <a:schemeClr val="tx1"/>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Davranış olarak sergile </a:t>
                      </a:r>
                      <a:endParaRPr kumimoji="0" lang="en-US" sz="2000" b="0" i="0" u="none" strike="noStrike" cap="none" normalizeH="0" baseline="0" dirty="0" smtClean="0">
                        <a:ln>
                          <a:noFill/>
                        </a:ln>
                        <a:solidFill>
                          <a:srgbClr val="127140"/>
                        </a:solidFill>
                        <a:effectLst/>
                        <a:latin typeface="Times New Roman" pitchFamily="18"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400"/>
                        </a:spcAft>
                        <a:buClrTx/>
                        <a:buSzTx/>
                        <a:buFontTx/>
                        <a:buNone/>
                        <a:tabLst/>
                      </a:pPr>
                      <a:r>
                        <a:rPr kumimoji="0" lang="tr-TR" sz="2000" u="none" strike="noStrike" cap="none" normalizeH="0" baseline="0" dirty="0" smtClean="0">
                          <a:ln>
                            <a:noFill/>
                          </a:ln>
                          <a:effectLst/>
                        </a:rPr>
                        <a:t>Haftada iki kez </a:t>
                      </a:r>
                      <a:r>
                        <a:rPr kumimoji="0" lang="tr-TR" sz="2000" u="none" strike="noStrike" cap="none" normalizeH="0" baseline="0" dirty="0" err="1" smtClean="0">
                          <a:ln>
                            <a:noFill/>
                          </a:ln>
                          <a:effectLst/>
                        </a:rPr>
                        <a:t>bedmington</a:t>
                      </a:r>
                      <a:r>
                        <a:rPr kumimoji="0" lang="tr-TR" sz="2000" u="none" strike="noStrike" cap="none" normalizeH="0" baseline="0" dirty="0" smtClean="0">
                          <a:ln>
                            <a:noFill/>
                          </a:ln>
                          <a:effectLst/>
                        </a:rPr>
                        <a:t> oynamak üzere kulübe katılır</a:t>
                      </a:r>
                      <a:endParaRPr kumimoji="0" lang="en-US" sz="2000" b="0" i="0" u="none" strike="noStrike" cap="none" normalizeH="0" baseline="0" dirty="0" smtClean="0">
                        <a:ln>
                          <a:noFill/>
                        </a:ln>
                        <a:solidFill>
                          <a:schemeClr val="tx1"/>
                        </a:solidFill>
                        <a:effectLst/>
                        <a:latin typeface="Times New Roman" pitchFamily="18" charset="0"/>
                      </a:endParaRPr>
                    </a:p>
                  </a:txBody>
                  <a:tcPr marT="45717" marB="45717" anchor="ctr" horzOverflow="overflow"/>
                </a:tc>
                <a:extLst>
                  <a:ext uri="{0D108BD9-81ED-4DB2-BD59-A6C34878D82A}">
                    <a16:rowId xmlns:a16="http://schemas.microsoft.com/office/drawing/2014/main" val="10005"/>
                  </a:ext>
                </a:extLst>
              </a:tr>
            </a:tbl>
          </a:graphicData>
        </a:graphic>
      </p:graphicFrame>
      <p:sp>
        <p:nvSpPr>
          <p:cNvPr id="4" name="Text Box 2"/>
          <p:cNvSpPr txBox="1">
            <a:spLocks noChangeArrowheads="1"/>
          </p:cNvSpPr>
          <p:nvPr/>
        </p:nvSpPr>
        <p:spPr bwMode="auto">
          <a:xfrm>
            <a:off x="1115999" y="228601"/>
            <a:ext cx="107370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tr-TR" b="1" dirty="0" smtClean="0">
                <a:solidFill>
                  <a:srgbClr val="0000FF"/>
                </a:solidFill>
                <a:latin typeface="+mn-lt"/>
              </a:rPr>
              <a:t>Bilişsel/ </a:t>
            </a:r>
            <a:r>
              <a:rPr lang="tr-TR" b="1" dirty="0" err="1" smtClean="0">
                <a:solidFill>
                  <a:srgbClr val="0000FF"/>
                </a:solidFill>
                <a:latin typeface="+mn-lt"/>
              </a:rPr>
              <a:t>Duyuşsal</a:t>
            </a:r>
            <a:r>
              <a:rPr lang="tr-TR" b="1" dirty="0" smtClean="0">
                <a:solidFill>
                  <a:srgbClr val="0000FF"/>
                </a:solidFill>
                <a:latin typeface="+mn-lt"/>
              </a:rPr>
              <a:t>/ </a:t>
            </a:r>
            <a:r>
              <a:rPr lang="tr-TR" b="1" dirty="0" err="1" smtClean="0">
                <a:solidFill>
                  <a:srgbClr val="0000FF"/>
                </a:solidFill>
                <a:latin typeface="+mn-lt"/>
              </a:rPr>
              <a:t>Psikomotor</a:t>
            </a:r>
            <a:r>
              <a:rPr lang="en-US" altLang="en-US" b="1" dirty="0" smtClean="0">
                <a:solidFill>
                  <a:srgbClr val="0000FF"/>
                </a:solidFill>
                <a:latin typeface="+mn-lt"/>
                <a:cs typeface="Arial" charset="0"/>
              </a:rPr>
              <a:t> Alan </a:t>
            </a:r>
            <a:r>
              <a:rPr lang="en-US" altLang="en-US" b="1" dirty="0" err="1" smtClean="0">
                <a:solidFill>
                  <a:srgbClr val="0000FF"/>
                </a:solidFill>
                <a:latin typeface="+mn-lt"/>
                <a:cs typeface="Arial" charset="0"/>
              </a:rPr>
              <a:t>Basamakları</a:t>
            </a:r>
            <a:endParaRPr lang="en-US" altLang="en-US" b="1" dirty="0">
              <a:solidFill>
                <a:srgbClr val="0000FF"/>
              </a:solidFill>
              <a:latin typeface="+mn-lt"/>
              <a:cs typeface="Arial" charset="0"/>
            </a:endParaRPr>
          </a:p>
        </p:txBody>
      </p:sp>
      <p:sp>
        <p:nvSpPr>
          <p:cNvPr id="2" name="Veri Yer Tutucusu 1"/>
          <p:cNvSpPr>
            <a:spLocks noGrp="1"/>
          </p:cNvSpPr>
          <p:nvPr>
            <p:ph type="dt" sz="half" idx="10"/>
          </p:nvPr>
        </p:nvSpPr>
        <p:spPr/>
        <p:txBody>
          <a:bodyPr/>
          <a:lstStyle/>
          <a:p>
            <a:fld id="{DAB7514C-D98B-4832-849E-947E3A34447C}" type="datetime1">
              <a:rPr lang="tr-TR" smtClean="0"/>
              <a:t>17.03.2023</a:t>
            </a:fld>
            <a:endParaRPr lang="tr-TR"/>
          </a:p>
        </p:txBody>
      </p:sp>
      <p:sp>
        <p:nvSpPr>
          <p:cNvPr id="3" name="Altbilgi Yer Tutucusu 2"/>
          <p:cNvSpPr>
            <a:spLocks noGrp="1"/>
          </p:cNvSpPr>
          <p:nvPr>
            <p:ph type="ftr" sz="quarter" idx="11"/>
          </p:nvPr>
        </p:nvSpPr>
        <p:spPr/>
        <p:txBody>
          <a:bodyPr/>
          <a:lstStyle/>
          <a:p>
            <a:r>
              <a:rPr lang="tr-TR" smtClean="0"/>
              <a:t>TRABZON ÜNİVERSİTESİ REKTÖRLÜĞÜ</a:t>
            </a:r>
            <a:endParaRPr lang="tr-TR"/>
          </a:p>
        </p:txBody>
      </p:sp>
      <p:sp>
        <p:nvSpPr>
          <p:cNvPr id="5" name="Slayt Numarası Yer Tutucusu 4"/>
          <p:cNvSpPr>
            <a:spLocks noGrp="1"/>
          </p:cNvSpPr>
          <p:nvPr>
            <p:ph type="sldNum" sz="quarter" idx="12"/>
          </p:nvPr>
        </p:nvSpPr>
        <p:spPr/>
        <p:txBody>
          <a:bodyPr/>
          <a:lstStyle/>
          <a:p>
            <a:fld id="{72F8B241-5C08-49B3-992C-2AA9301E2E28}" type="slidenum">
              <a:rPr lang="tr-TR" smtClean="0"/>
              <a:t>47</a:t>
            </a:fld>
            <a:endParaRPr lang="tr-TR"/>
          </a:p>
        </p:txBody>
      </p:sp>
    </p:spTree>
    <p:extLst>
      <p:ext uri="{BB962C8B-B14F-4D97-AF65-F5344CB8AC3E}">
        <p14:creationId xmlns:p14="http://schemas.microsoft.com/office/powerpoint/2010/main" val="2200217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723707006"/>
              </p:ext>
            </p:extLst>
          </p:nvPr>
        </p:nvGraphicFramePr>
        <p:xfrm>
          <a:off x="692209" y="827798"/>
          <a:ext cx="11066803" cy="5746438"/>
        </p:xfrm>
        <a:graphic>
          <a:graphicData uri="http://schemas.openxmlformats.org/drawingml/2006/table">
            <a:tbl>
              <a:tblPr firstRow="1" firstCol="1" lastRow="1" lastCol="1" bandRow="1" bandCol="1">
                <a:tableStyleId>{5940675A-B579-460E-94D1-54222C63F5DA}</a:tableStyleId>
              </a:tblPr>
              <a:tblGrid>
                <a:gridCol w="1496455">
                  <a:extLst>
                    <a:ext uri="{9D8B030D-6E8A-4147-A177-3AD203B41FA5}">
                      <a16:colId xmlns:a16="http://schemas.microsoft.com/office/drawing/2014/main" val="20000"/>
                    </a:ext>
                  </a:extLst>
                </a:gridCol>
                <a:gridCol w="2967467">
                  <a:extLst>
                    <a:ext uri="{9D8B030D-6E8A-4147-A177-3AD203B41FA5}">
                      <a16:colId xmlns:a16="http://schemas.microsoft.com/office/drawing/2014/main" val="20002"/>
                    </a:ext>
                  </a:extLst>
                </a:gridCol>
                <a:gridCol w="3719933">
                  <a:extLst>
                    <a:ext uri="{9D8B030D-6E8A-4147-A177-3AD203B41FA5}">
                      <a16:colId xmlns:a16="http://schemas.microsoft.com/office/drawing/2014/main" val="20003"/>
                    </a:ext>
                  </a:extLst>
                </a:gridCol>
                <a:gridCol w="2882948">
                  <a:extLst>
                    <a:ext uri="{9D8B030D-6E8A-4147-A177-3AD203B41FA5}">
                      <a16:colId xmlns:a16="http://schemas.microsoft.com/office/drawing/2014/main" val="20004"/>
                    </a:ext>
                  </a:extLst>
                </a:gridCol>
              </a:tblGrid>
              <a:tr h="423565">
                <a:tc gridSpan="4">
                  <a:txBody>
                    <a:bodyPr/>
                    <a:lstStyle/>
                    <a:p>
                      <a:pPr marL="36000" indent="0" algn="ctr">
                        <a:lnSpc>
                          <a:spcPct val="100000"/>
                        </a:lnSpc>
                        <a:spcBef>
                          <a:spcPts val="0"/>
                        </a:spcBef>
                        <a:spcAft>
                          <a:spcPts val="400"/>
                        </a:spcAft>
                      </a:pPr>
                      <a:r>
                        <a:rPr lang="tr-TR" sz="2800" b="1" dirty="0" smtClean="0">
                          <a:solidFill>
                            <a:srgbClr val="0000FF"/>
                          </a:solidFill>
                          <a:latin typeface="+mn-lt"/>
                        </a:rPr>
                        <a:t>PSİKOMOTOR</a:t>
                      </a:r>
                      <a:r>
                        <a:rPr lang="en-US" altLang="en-US" sz="2800" b="1" dirty="0" smtClean="0">
                          <a:solidFill>
                            <a:srgbClr val="0000FF"/>
                          </a:solidFill>
                          <a:latin typeface="+mn-lt"/>
                          <a:cs typeface="Arial" charset="0"/>
                        </a:rPr>
                        <a:t> ALAN </a:t>
                      </a:r>
                      <a:endParaRPr lang="tr-TR" sz="2800" b="1" dirty="0">
                        <a:solidFill>
                          <a:srgbClr val="FF0000"/>
                        </a:solidFill>
                        <a:effectLst/>
                        <a:latin typeface="+mn-lt"/>
                        <a:ea typeface="Arial"/>
                        <a:cs typeface="Times New Roman"/>
                      </a:endParaRPr>
                    </a:p>
                  </a:txBody>
                  <a:tcPr marL="0" marR="0" marT="0" marB="0" anchor="ctr"/>
                </a:tc>
                <a:tc hMerge="1">
                  <a:txBody>
                    <a:bodyPr/>
                    <a:lstStyle/>
                    <a:p>
                      <a:pPr marL="36000" indent="0" algn="ctr">
                        <a:lnSpc>
                          <a:spcPct val="100000"/>
                        </a:lnSpc>
                        <a:spcBef>
                          <a:spcPts val="0"/>
                        </a:spcBef>
                        <a:spcAft>
                          <a:spcPts val="400"/>
                        </a:spcAft>
                      </a:pPr>
                      <a:endParaRPr lang="tr-TR" sz="1600" b="1" dirty="0">
                        <a:solidFill>
                          <a:srgbClr val="FF0000"/>
                        </a:solidFill>
                        <a:effectLst/>
                        <a:latin typeface="+mn-lt"/>
                        <a:ea typeface="Arial"/>
                        <a:cs typeface="Times New Roman"/>
                      </a:endParaRPr>
                    </a:p>
                  </a:txBody>
                  <a:tcPr marL="0" marR="0" marT="0" marB="0" anchor="ctr"/>
                </a:tc>
                <a:tc hMerge="1">
                  <a:txBody>
                    <a:bodyPr/>
                    <a:lstStyle/>
                    <a:p>
                      <a:pPr marL="36000" indent="0" algn="ctr">
                        <a:lnSpc>
                          <a:spcPct val="100000"/>
                        </a:lnSpc>
                        <a:spcBef>
                          <a:spcPts val="0"/>
                        </a:spcBef>
                        <a:spcAft>
                          <a:spcPts val="400"/>
                        </a:spcAft>
                      </a:pPr>
                      <a:endParaRPr lang="tr-TR" sz="1600" b="1" dirty="0">
                        <a:solidFill>
                          <a:srgbClr val="FF0000"/>
                        </a:solidFill>
                        <a:effectLst/>
                        <a:latin typeface="+mn-lt"/>
                        <a:ea typeface="Arial"/>
                        <a:cs typeface="Times New Roman"/>
                      </a:endParaRPr>
                    </a:p>
                  </a:txBody>
                  <a:tcPr marL="0" marR="0" marT="0" marB="0" anchor="ctr"/>
                </a:tc>
                <a:tc hMerge="1">
                  <a:txBody>
                    <a:bodyPr/>
                    <a:lstStyle/>
                    <a:p>
                      <a:pPr marL="36000" indent="0" algn="ctr">
                        <a:lnSpc>
                          <a:spcPct val="100000"/>
                        </a:lnSpc>
                        <a:spcBef>
                          <a:spcPts val="0"/>
                        </a:spcBef>
                        <a:spcAft>
                          <a:spcPts val="400"/>
                        </a:spcAft>
                      </a:pPr>
                      <a:endParaRPr lang="tr-TR" sz="1600" b="1" dirty="0">
                        <a:solidFill>
                          <a:srgbClr val="FF0000"/>
                        </a:solidFill>
                        <a:effectLst/>
                        <a:latin typeface="+mn-lt"/>
                        <a:ea typeface="Arial"/>
                        <a:cs typeface="Times New Roman"/>
                      </a:endParaRPr>
                    </a:p>
                  </a:txBody>
                  <a:tcPr marL="0" marR="0" marT="0" marB="0" anchor="ctr"/>
                </a:tc>
                <a:extLst>
                  <a:ext uri="{0D108BD9-81ED-4DB2-BD59-A6C34878D82A}">
                    <a16:rowId xmlns:a16="http://schemas.microsoft.com/office/drawing/2014/main" val="10000"/>
                  </a:ext>
                </a:extLst>
              </a:tr>
              <a:tr h="242037">
                <a:tc>
                  <a:txBody>
                    <a:bodyPr/>
                    <a:lstStyle/>
                    <a:p>
                      <a:pPr marL="36000" indent="0" algn="ctr">
                        <a:lnSpc>
                          <a:spcPct val="100000"/>
                        </a:lnSpc>
                        <a:spcBef>
                          <a:spcPts val="0"/>
                        </a:spcBef>
                        <a:spcAft>
                          <a:spcPts val="400"/>
                        </a:spcAft>
                      </a:pPr>
                      <a:r>
                        <a:rPr lang="tr-TR" sz="1600" b="1" spc="-25" dirty="0" smtClean="0">
                          <a:solidFill>
                            <a:srgbClr val="FF0000"/>
                          </a:solidFill>
                          <a:effectLst/>
                        </a:rPr>
                        <a:t>S</a:t>
                      </a:r>
                      <a:r>
                        <a:rPr lang="tr-TR" sz="1600" b="1" dirty="0" smtClean="0">
                          <a:solidFill>
                            <a:srgbClr val="FF0000"/>
                          </a:solidFill>
                          <a:effectLst/>
                        </a:rPr>
                        <a:t>E</a:t>
                      </a:r>
                      <a:r>
                        <a:rPr lang="tr-TR" sz="1600" b="1" spc="-25" dirty="0" smtClean="0">
                          <a:solidFill>
                            <a:srgbClr val="FF0000"/>
                          </a:solidFill>
                          <a:effectLst/>
                        </a:rPr>
                        <a:t>V</a:t>
                      </a:r>
                      <a:r>
                        <a:rPr lang="tr-TR" sz="1600" b="1" spc="5" dirty="0" smtClean="0">
                          <a:solidFill>
                            <a:srgbClr val="FF0000"/>
                          </a:solidFill>
                          <a:effectLst/>
                        </a:rPr>
                        <a:t>İ</a:t>
                      </a:r>
                      <a:r>
                        <a:rPr lang="tr-TR" sz="1600" b="1" spc="-25" dirty="0" smtClean="0">
                          <a:solidFill>
                            <a:srgbClr val="FF0000"/>
                          </a:solidFill>
                          <a:effectLst/>
                        </a:rPr>
                        <a:t>Y</a:t>
                      </a:r>
                      <a:r>
                        <a:rPr lang="tr-TR" sz="1600" b="1" spc="-10" dirty="0" smtClean="0">
                          <a:solidFill>
                            <a:srgbClr val="FF0000"/>
                          </a:solidFill>
                          <a:effectLst/>
                        </a:rPr>
                        <a:t>E</a:t>
                      </a:r>
                      <a:endParaRPr lang="tr-TR" sz="1600" b="1" dirty="0">
                        <a:solidFill>
                          <a:srgbClr val="FF0000"/>
                        </a:solidFill>
                        <a:effectLst/>
                        <a:latin typeface="+mn-lt"/>
                        <a:ea typeface="Arial"/>
                        <a:cs typeface="Times New Roman"/>
                      </a:endParaRPr>
                    </a:p>
                  </a:txBody>
                  <a:tcPr marL="0" marR="0" marT="0" marB="0" anchor="ctr"/>
                </a:tc>
                <a:tc>
                  <a:txBody>
                    <a:bodyPr/>
                    <a:lstStyle/>
                    <a:p>
                      <a:pPr marL="36000" indent="0" algn="ctr">
                        <a:lnSpc>
                          <a:spcPct val="100000"/>
                        </a:lnSpc>
                        <a:spcBef>
                          <a:spcPts val="0"/>
                        </a:spcBef>
                        <a:spcAft>
                          <a:spcPts val="400"/>
                        </a:spcAft>
                      </a:pPr>
                      <a:r>
                        <a:rPr lang="tr-TR" sz="1600" b="1" spc="-10" dirty="0">
                          <a:solidFill>
                            <a:srgbClr val="FF0000"/>
                          </a:solidFill>
                          <a:effectLst/>
                        </a:rPr>
                        <a:t>TANIM</a:t>
                      </a:r>
                      <a:endParaRPr lang="tr-TR" sz="1600" b="1" dirty="0">
                        <a:solidFill>
                          <a:srgbClr val="FF0000"/>
                        </a:solidFill>
                        <a:effectLst/>
                        <a:latin typeface="+mn-lt"/>
                        <a:ea typeface="Arial"/>
                        <a:cs typeface="Times New Roman"/>
                      </a:endParaRPr>
                    </a:p>
                  </a:txBody>
                  <a:tcPr marL="0" marR="0" marT="0" marB="0" anchor="ctr"/>
                </a:tc>
                <a:tc>
                  <a:txBody>
                    <a:bodyPr/>
                    <a:lstStyle/>
                    <a:p>
                      <a:pPr marL="36000" indent="0" algn="ctr">
                        <a:lnSpc>
                          <a:spcPct val="100000"/>
                        </a:lnSpc>
                        <a:spcBef>
                          <a:spcPts val="0"/>
                        </a:spcBef>
                        <a:spcAft>
                          <a:spcPts val="400"/>
                        </a:spcAft>
                      </a:pPr>
                      <a:r>
                        <a:rPr lang="tr-TR" sz="1600" b="1" dirty="0">
                          <a:solidFill>
                            <a:srgbClr val="FF0000"/>
                          </a:solidFill>
                          <a:effectLst/>
                        </a:rPr>
                        <a:t>TANIMLAYICI</a:t>
                      </a:r>
                      <a:r>
                        <a:rPr lang="tr-TR" sz="1600" b="1" spc="70" dirty="0">
                          <a:solidFill>
                            <a:srgbClr val="FF0000"/>
                          </a:solidFill>
                          <a:effectLst/>
                        </a:rPr>
                        <a:t> </a:t>
                      </a:r>
                      <a:r>
                        <a:rPr lang="tr-TR" sz="1600" b="1" spc="-15" dirty="0" smtClean="0">
                          <a:solidFill>
                            <a:srgbClr val="FF0000"/>
                          </a:solidFill>
                          <a:effectLst/>
                        </a:rPr>
                        <a:t>Fİİ</a:t>
                      </a:r>
                      <a:r>
                        <a:rPr lang="tr-TR" sz="1600" b="1" spc="-25" dirty="0" smtClean="0">
                          <a:solidFill>
                            <a:srgbClr val="FF0000"/>
                          </a:solidFill>
                          <a:effectLst/>
                        </a:rPr>
                        <a:t>L</a:t>
                      </a:r>
                      <a:r>
                        <a:rPr lang="tr-TR" sz="1600" b="1" spc="-10" dirty="0" smtClean="0">
                          <a:solidFill>
                            <a:srgbClr val="FF0000"/>
                          </a:solidFill>
                          <a:effectLst/>
                        </a:rPr>
                        <a:t>LER</a:t>
                      </a:r>
                      <a:endParaRPr lang="tr-TR" sz="1600" b="1" dirty="0">
                        <a:solidFill>
                          <a:srgbClr val="FF0000"/>
                        </a:solidFill>
                        <a:effectLst/>
                        <a:latin typeface="+mn-lt"/>
                        <a:ea typeface="Arial"/>
                        <a:cs typeface="Times New Roman"/>
                      </a:endParaRPr>
                    </a:p>
                  </a:txBody>
                  <a:tcPr marL="0" marR="0" marT="0" marB="0" anchor="ctr"/>
                </a:tc>
                <a:tc>
                  <a:txBody>
                    <a:bodyPr/>
                    <a:lstStyle/>
                    <a:p>
                      <a:pPr marL="36000" indent="0" algn="ctr">
                        <a:lnSpc>
                          <a:spcPct val="100000"/>
                        </a:lnSpc>
                        <a:spcBef>
                          <a:spcPts val="0"/>
                        </a:spcBef>
                        <a:spcAft>
                          <a:spcPts val="400"/>
                        </a:spcAft>
                      </a:pPr>
                      <a:r>
                        <a:rPr lang="tr-TR" sz="1600" b="1" spc="-10" dirty="0">
                          <a:solidFill>
                            <a:srgbClr val="FF0000"/>
                          </a:solidFill>
                          <a:effectLst/>
                        </a:rPr>
                        <a:t>ÖRNEK</a:t>
                      </a:r>
                      <a:endParaRPr lang="tr-TR" sz="1600" b="1" dirty="0">
                        <a:solidFill>
                          <a:srgbClr val="FF0000"/>
                        </a:solidFill>
                        <a:effectLst/>
                        <a:latin typeface="+mn-lt"/>
                        <a:ea typeface="Arial"/>
                        <a:cs typeface="Times New Roman"/>
                      </a:endParaRPr>
                    </a:p>
                  </a:txBody>
                  <a:tcPr marL="0" marR="0" marT="0" marB="0" anchor="ctr"/>
                </a:tc>
                <a:extLst>
                  <a:ext uri="{0D108BD9-81ED-4DB2-BD59-A6C34878D82A}">
                    <a16:rowId xmlns:a16="http://schemas.microsoft.com/office/drawing/2014/main" val="1776049255"/>
                  </a:ext>
                </a:extLst>
              </a:tr>
              <a:tr h="756131">
                <a:tc>
                  <a:txBody>
                    <a:bodyPr/>
                    <a:lstStyle/>
                    <a:p>
                      <a:pPr marL="36000" indent="0" algn="ctr">
                        <a:lnSpc>
                          <a:spcPct val="100000"/>
                        </a:lnSpc>
                        <a:spcBef>
                          <a:spcPts val="0"/>
                        </a:spcBef>
                        <a:spcAft>
                          <a:spcPts val="400"/>
                        </a:spcAft>
                      </a:pPr>
                      <a:r>
                        <a:rPr lang="tr-TR" sz="1200" b="1" spc="-20" dirty="0" smtClean="0">
                          <a:solidFill>
                            <a:srgbClr val="0000FF"/>
                          </a:solidFill>
                          <a:effectLst/>
                        </a:rPr>
                        <a:t>ALGI</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97155" indent="0">
                        <a:lnSpc>
                          <a:spcPct val="100000"/>
                        </a:lnSpc>
                        <a:spcBef>
                          <a:spcPts val="0"/>
                        </a:spcBef>
                        <a:spcAft>
                          <a:spcPts val="400"/>
                        </a:spcAft>
                      </a:pPr>
                      <a:r>
                        <a:rPr lang="tr-TR" sz="1400" spc="-10" dirty="0">
                          <a:effectLst/>
                        </a:rPr>
                        <a:t>Ustadan</a:t>
                      </a:r>
                      <a:r>
                        <a:rPr lang="tr-TR" sz="1400" spc="-10" dirty="0" smtClean="0">
                          <a:effectLst/>
                        </a:rPr>
                        <a:t>, materyalleri</a:t>
                      </a:r>
                      <a:r>
                        <a:rPr lang="tr-TR" sz="1400" spc="-10" dirty="0">
                          <a:effectLst/>
                        </a:rPr>
                        <a:t>; </a:t>
                      </a:r>
                      <a:r>
                        <a:rPr lang="tr-TR" sz="1400" dirty="0">
                          <a:effectLst/>
                        </a:rPr>
                        <a:t>gözlemek, çevrede görmek ve </a:t>
                      </a:r>
                      <a:r>
                        <a:rPr lang="tr-TR" sz="1400" spc="-10" dirty="0">
                          <a:effectLst/>
                        </a:rPr>
                        <a:t>geçmiş</a:t>
                      </a:r>
                      <a:r>
                        <a:rPr lang="tr-TR" sz="1400" spc="-10" dirty="0" smtClean="0">
                          <a:effectLst/>
                        </a:rPr>
                        <a:t>, öğrenmeleri </a:t>
                      </a:r>
                      <a:r>
                        <a:rPr lang="tr-TR" sz="1400" spc="-10" dirty="0">
                          <a:effectLst/>
                        </a:rPr>
                        <a:t>hatırlama.</a:t>
                      </a:r>
                      <a:endParaRPr lang="tr-TR" sz="1400" dirty="0">
                        <a:effectLst/>
                        <a:latin typeface="+mn-lt"/>
                        <a:ea typeface="Arial"/>
                        <a:cs typeface="Times New Roman"/>
                      </a:endParaRPr>
                    </a:p>
                  </a:txBody>
                  <a:tcPr marL="0" marR="0" marT="0" marB="0" anchor="ctr"/>
                </a:tc>
                <a:tc>
                  <a:txBody>
                    <a:bodyPr/>
                    <a:lstStyle/>
                    <a:p>
                      <a:pPr marL="36000" indent="0">
                        <a:lnSpc>
                          <a:spcPct val="100000"/>
                        </a:lnSpc>
                        <a:spcBef>
                          <a:spcPts val="0"/>
                        </a:spcBef>
                        <a:spcAft>
                          <a:spcPts val="400"/>
                        </a:spcAft>
                      </a:pPr>
                      <a:r>
                        <a:rPr lang="tr-TR" sz="1400" dirty="0">
                          <a:effectLst/>
                        </a:rPr>
                        <a:t>Tanımak</a:t>
                      </a:r>
                      <a:r>
                        <a:rPr lang="tr-TR" sz="1400" dirty="0" smtClean="0">
                          <a:effectLst/>
                        </a:rPr>
                        <a:t>, göstermek</a:t>
                      </a:r>
                      <a:r>
                        <a:rPr lang="tr-TR" sz="1400" dirty="0">
                          <a:effectLst/>
                        </a:rPr>
                        <a:t>, önemsemek</a:t>
                      </a:r>
                      <a:r>
                        <a:rPr lang="tr-TR" sz="1400" dirty="0" smtClean="0">
                          <a:effectLst/>
                        </a:rPr>
                        <a:t>, birleştirmek</a:t>
                      </a:r>
                      <a:r>
                        <a:rPr lang="tr-TR" sz="1400" dirty="0">
                          <a:effectLst/>
                        </a:rPr>
                        <a:t>, </a:t>
                      </a:r>
                      <a:r>
                        <a:rPr lang="tr-TR" sz="1400" spc="-10" dirty="0">
                          <a:effectLst/>
                        </a:rPr>
                        <a:t>incelemek</a:t>
                      </a:r>
                      <a:r>
                        <a:rPr lang="tr-TR" sz="1400" spc="-10" dirty="0" smtClean="0">
                          <a:effectLst/>
                        </a:rPr>
                        <a:t>, şüphelenmek, dinlemek, duymak, koklamak</a:t>
                      </a:r>
                      <a:r>
                        <a:rPr lang="tr-TR" sz="1400" spc="-10" dirty="0">
                          <a:effectLst/>
                        </a:rPr>
                        <a:t>, tatmak</a:t>
                      </a:r>
                      <a:r>
                        <a:rPr lang="tr-TR" sz="1400" spc="-10" dirty="0" smtClean="0">
                          <a:effectLst/>
                        </a:rPr>
                        <a:t>, hissetmek, seçmek, vb.</a:t>
                      </a:r>
                      <a:r>
                        <a:rPr lang="tr-TR" sz="1400" spc="-10" baseline="0" dirty="0" smtClean="0">
                          <a:effectLst/>
                        </a:rPr>
                        <a:t> </a:t>
                      </a:r>
                      <a:endParaRPr lang="tr-TR" sz="1400" dirty="0">
                        <a:effectLst/>
                        <a:latin typeface="+mn-lt"/>
                        <a:ea typeface="Arial"/>
                        <a:cs typeface="Times New Roman"/>
                      </a:endParaRPr>
                    </a:p>
                  </a:txBody>
                  <a:tcPr marL="0" marR="0" marT="0" marB="0" anchor="ctr"/>
                </a:tc>
                <a:tc>
                  <a:txBody>
                    <a:bodyPr/>
                    <a:lstStyle/>
                    <a:p>
                      <a:pPr marL="36000" marR="7620" indent="0">
                        <a:lnSpc>
                          <a:spcPct val="100000"/>
                        </a:lnSpc>
                        <a:spcBef>
                          <a:spcPts val="0"/>
                        </a:spcBef>
                        <a:spcAft>
                          <a:spcPts val="400"/>
                        </a:spcAft>
                      </a:pPr>
                      <a:r>
                        <a:rPr lang="tr-TR" sz="1400" dirty="0">
                          <a:effectLst/>
                        </a:rPr>
                        <a:t>Bir parkta </a:t>
                      </a:r>
                      <a:r>
                        <a:rPr lang="tr-TR" sz="1400" dirty="0" err="1">
                          <a:effectLst/>
                        </a:rPr>
                        <a:t>Tai</a:t>
                      </a:r>
                      <a:r>
                        <a:rPr lang="tr-TR" sz="1400" dirty="0">
                          <a:effectLst/>
                        </a:rPr>
                        <a:t> </a:t>
                      </a:r>
                      <a:r>
                        <a:rPr lang="tr-TR" sz="1400" dirty="0" err="1">
                          <a:effectLst/>
                        </a:rPr>
                        <a:t>Chi’nin</a:t>
                      </a:r>
                      <a:r>
                        <a:rPr lang="tr-TR" sz="1400" dirty="0">
                          <a:effectLst/>
                        </a:rPr>
                        <a:t> Egzersiz yapanları sabah erken vakitte </a:t>
                      </a:r>
                      <a:r>
                        <a:rPr lang="tr-TR" sz="1400" spc="-10" dirty="0">
                          <a:effectLst/>
                        </a:rPr>
                        <a:t>görmesi.</a:t>
                      </a:r>
                      <a:endParaRPr lang="tr-TR" sz="1400" dirty="0">
                        <a:effectLst/>
                        <a:latin typeface="+mn-lt"/>
                        <a:ea typeface="Arial"/>
                        <a:cs typeface="Times New Roman"/>
                      </a:endParaRPr>
                    </a:p>
                  </a:txBody>
                  <a:tcPr marL="0" marR="0" marT="0" marB="0" anchor="ctr"/>
                </a:tc>
                <a:extLst>
                  <a:ext uri="{0D108BD9-81ED-4DB2-BD59-A6C34878D82A}">
                    <a16:rowId xmlns:a16="http://schemas.microsoft.com/office/drawing/2014/main" val="10001"/>
                  </a:ext>
                </a:extLst>
              </a:tr>
              <a:tr h="635347">
                <a:tc>
                  <a:txBody>
                    <a:bodyPr/>
                    <a:lstStyle/>
                    <a:p>
                      <a:pPr marL="36000" indent="0" algn="ctr">
                        <a:lnSpc>
                          <a:spcPct val="100000"/>
                        </a:lnSpc>
                        <a:spcBef>
                          <a:spcPts val="0"/>
                        </a:spcBef>
                        <a:spcAft>
                          <a:spcPts val="400"/>
                        </a:spcAft>
                      </a:pPr>
                      <a:r>
                        <a:rPr lang="tr-TR" sz="1200" b="1" dirty="0" smtClean="0">
                          <a:solidFill>
                            <a:srgbClr val="0000FF"/>
                          </a:solidFill>
                          <a:effectLst/>
                        </a:rPr>
                        <a:t>HAZIR</a:t>
                      </a:r>
                      <a:r>
                        <a:rPr lang="tr-TR" sz="1200" b="1" spc="25" dirty="0" smtClean="0">
                          <a:solidFill>
                            <a:srgbClr val="0000FF"/>
                          </a:solidFill>
                          <a:effectLst/>
                        </a:rPr>
                        <a:t> </a:t>
                      </a:r>
                      <a:r>
                        <a:rPr lang="tr-TR" sz="1200" b="1" spc="-20" dirty="0" smtClean="0">
                          <a:solidFill>
                            <a:srgbClr val="0000FF"/>
                          </a:solidFill>
                          <a:effectLst/>
                        </a:rPr>
                        <a:t>OLMA</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97155" indent="0">
                        <a:lnSpc>
                          <a:spcPct val="100000"/>
                        </a:lnSpc>
                        <a:spcBef>
                          <a:spcPts val="0"/>
                        </a:spcBef>
                        <a:spcAft>
                          <a:spcPts val="400"/>
                        </a:spcAft>
                      </a:pPr>
                      <a:r>
                        <a:rPr lang="tr-TR" sz="1400" spc="-10" dirty="0">
                          <a:effectLst/>
                        </a:rPr>
                        <a:t>Fiziksel</a:t>
                      </a:r>
                      <a:r>
                        <a:rPr lang="tr-TR" sz="1400" spc="-10" dirty="0" smtClean="0">
                          <a:effectLst/>
                        </a:rPr>
                        <a:t>, zihinsel, duygusal </a:t>
                      </a:r>
                      <a:r>
                        <a:rPr lang="tr-TR" sz="1400" dirty="0">
                          <a:effectLst/>
                        </a:rPr>
                        <a:t>olarak hazır hale gelme, deneme ve akılsal</a:t>
                      </a:r>
                      <a:r>
                        <a:rPr lang="tr-TR" sz="1400" spc="400" dirty="0">
                          <a:effectLst/>
                        </a:rPr>
                        <a:t> </a:t>
                      </a:r>
                      <a:r>
                        <a:rPr lang="tr-TR" sz="1400" dirty="0">
                          <a:effectLst/>
                        </a:rPr>
                        <a:t>şekiller sahibi olma</a:t>
                      </a:r>
                      <a:endParaRPr lang="tr-TR" sz="1400" dirty="0">
                        <a:effectLst/>
                        <a:latin typeface="+mn-lt"/>
                        <a:ea typeface="Arial"/>
                        <a:cs typeface="Times New Roman"/>
                      </a:endParaRPr>
                    </a:p>
                  </a:txBody>
                  <a:tcPr marL="0" marR="0" marT="0" marB="0" anchor="ctr"/>
                </a:tc>
                <a:tc>
                  <a:txBody>
                    <a:bodyPr/>
                    <a:lstStyle/>
                    <a:p>
                      <a:pPr marL="36000" marR="0" indent="0" algn="l" defTabSz="914400" rtl="0" eaLnBrk="1" fontAlgn="auto" latinLnBrk="0" hangingPunct="1">
                        <a:lnSpc>
                          <a:spcPct val="100000"/>
                        </a:lnSpc>
                        <a:spcBef>
                          <a:spcPts val="0"/>
                        </a:spcBef>
                        <a:spcAft>
                          <a:spcPts val="400"/>
                        </a:spcAft>
                        <a:buClrTx/>
                        <a:buSzTx/>
                        <a:buFontTx/>
                        <a:buNone/>
                        <a:tabLst/>
                        <a:defRPr/>
                      </a:pPr>
                      <a:r>
                        <a:rPr lang="tr-TR" sz="1400" dirty="0">
                          <a:effectLst/>
                        </a:rPr>
                        <a:t>Gözlemek,</a:t>
                      </a:r>
                      <a:r>
                        <a:rPr lang="tr-TR" sz="1400" spc="80" dirty="0">
                          <a:effectLst/>
                        </a:rPr>
                        <a:t> </a:t>
                      </a:r>
                      <a:r>
                        <a:rPr lang="tr-TR" sz="1400" dirty="0">
                          <a:effectLst/>
                        </a:rPr>
                        <a:t>düzenlemek</a:t>
                      </a:r>
                      <a:r>
                        <a:rPr lang="tr-TR" sz="1400" dirty="0" smtClean="0">
                          <a:effectLst/>
                        </a:rPr>
                        <a:t>, cevap</a:t>
                      </a:r>
                      <a:r>
                        <a:rPr lang="tr-TR" sz="1400" spc="60" dirty="0" smtClean="0">
                          <a:effectLst/>
                        </a:rPr>
                        <a:t> </a:t>
                      </a:r>
                      <a:r>
                        <a:rPr lang="tr-TR" sz="1400" spc="-10" dirty="0" smtClean="0">
                          <a:effectLst/>
                        </a:rPr>
                        <a:t>vermek, vb.</a:t>
                      </a:r>
                      <a:r>
                        <a:rPr lang="tr-TR" sz="1400" spc="-10" baseline="0" dirty="0" smtClean="0">
                          <a:effectLst/>
                        </a:rPr>
                        <a:t> </a:t>
                      </a:r>
                      <a:endParaRPr lang="tr-TR" sz="1400" dirty="0" smtClean="0">
                        <a:effectLst/>
                        <a:latin typeface="+mn-lt"/>
                        <a:ea typeface="Arial"/>
                        <a:cs typeface="Times New Roman"/>
                      </a:endParaRPr>
                    </a:p>
                  </a:txBody>
                  <a:tcPr marL="0" marR="0" marT="0" marB="0" anchor="ctr"/>
                </a:tc>
                <a:tc>
                  <a:txBody>
                    <a:bodyPr/>
                    <a:lstStyle/>
                    <a:p>
                      <a:pPr marL="36000" indent="0">
                        <a:lnSpc>
                          <a:spcPct val="100000"/>
                        </a:lnSpc>
                        <a:spcBef>
                          <a:spcPts val="0"/>
                        </a:spcBef>
                        <a:spcAft>
                          <a:spcPts val="400"/>
                        </a:spcAft>
                      </a:pPr>
                      <a:r>
                        <a:rPr lang="tr-TR" sz="1400" dirty="0" err="1">
                          <a:effectLst/>
                        </a:rPr>
                        <a:t>Tai</a:t>
                      </a:r>
                      <a:r>
                        <a:rPr lang="tr-TR" sz="1400" dirty="0">
                          <a:effectLst/>
                        </a:rPr>
                        <a:t> </a:t>
                      </a:r>
                      <a:r>
                        <a:rPr lang="tr-TR" sz="1400" dirty="0" err="1">
                          <a:effectLst/>
                        </a:rPr>
                        <a:t>Chi’nin</a:t>
                      </a:r>
                      <a:r>
                        <a:rPr lang="tr-TR" sz="1400" dirty="0">
                          <a:effectLst/>
                        </a:rPr>
                        <a:t> çoğu </a:t>
                      </a:r>
                      <a:r>
                        <a:rPr lang="tr-TR" sz="1400" spc="-10" dirty="0">
                          <a:effectLst/>
                        </a:rPr>
                        <a:t>hareketi tanık</a:t>
                      </a:r>
                      <a:r>
                        <a:rPr lang="tr-TR" sz="1400" spc="-10" dirty="0" smtClean="0">
                          <a:effectLst/>
                        </a:rPr>
                        <a:t>, göstererek </a:t>
                      </a:r>
                      <a:r>
                        <a:rPr lang="tr-TR" sz="1400" dirty="0">
                          <a:effectLst/>
                        </a:rPr>
                        <a:t>gözlemesi ve</a:t>
                      </a:r>
                      <a:endParaRPr lang="tr-TR" sz="1400" dirty="0">
                        <a:effectLst/>
                        <a:latin typeface="+mn-lt"/>
                        <a:ea typeface="Arial"/>
                        <a:cs typeface="Times New Roman"/>
                      </a:endParaRPr>
                    </a:p>
                  </a:txBody>
                  <a:tcPr marL="0" marR="0" marT="0" marB="0" anchor="ctr"/>
                </a:tc>
                <a:extLst>
                  <a:ext uri="{0D108BD9-81ED-4DB2-BD59-A6C34878D82A}">
                    <a16:rowId xmlns:a16="http://schemas.microsoft.com/office/drawing/2014/main" val="10002"/>
                  </a:ext>
                </a:extLst>
              </a:tr>
              <a:tr h="684835">
                <a:tc>
                  <a:txBody>
                    <a:bodyPr/>
                    <a:lstStyle/>
                    <a:p>
                      <a:pPr marL="36000" indent="0" algn="ctr">
                        <a:lnSpc>
                          <a:spcPct val="100000"/>
                        </a:lnSpc>
                        <a:spcBef>
                          <a:spcPts val="0"/>
                        </a:spcBef>
                        <a:spcAft>
                          <a:spcPts val="400"/>
                        </a:spcAft>
                      </a:pPr>
                      <a:r>
                        <a:rPr lang="tr-TR" sz="1200" b="1" dirty="0" smtClean="0">
                          <a:solidFill>
                            <a:srgbClr val="0000FF"/>
                          </a:solidFill>
                          <a:effectLst/>
                        </a:rPr>
                        <a:t> TEPKİ</a:t>
                      </a:r>
                      <a:r>
                        <a:rPr lang="tr-TR" sz="1200" b="1" spc="25" dirty="0" smtClean="0">
                          <a:solidFill>
                            <a:srgbClr val="0000FF"/>
                          </a:solidFill>
                          <a:effectLst/>
                        </a:rPr>
                        <a:t> </a:t>
                      </a:r>
                      <a:r>
                        <a:rPr lang="tr-TR" sz="1200" b="1" spc="-10" dirty="0" smtClean="0">
                          <a:solidFill>
                            <a:srgbClr val="0000FF"/>
                          </a:solidFill>
                          <a:effectLst/>
                        </a:rPr>
                        <a:t>VERME</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55245" indent="0">
                        <a:lnSpc>
                          <a:spcPct val="100000"/>
                        </a:lnSpc>
                        <a:spcBef>
                          <a:spcPts val="0"/>
                        </a:spcBef>
                        <a:spcAft>
                          <a:spcPts val="400"/>
                        </a:spcAft>
                      </a:pPr>
                      <a:r>
                        <a:rPr lang="tr-TR" sz="1400" dirty="0">
                          <a:effectLst/>
                        </a:rPr>
                        <a:t>Gözlemlediği hareketleri taklit etme veya deneyerek kullanma ve yanlış yapma</a:t>
                      </a:r>
                      <a:endParaRPr lang="tr-TR" sz="1400" dirty="0">
                        <a:effectLst/>
                        <a:latin typeface="+mn-lt"/>
                        <a:ea typeface="Arial"/>
                        <a:cs typeface="Times New Roman"/>
                      </a:endParaRPr>
                    </a:p>
                  </a:txBody>
                  <a:tcPr marL="0" marR="0" marT="0" marB="0" anchor="ctr"/>
                </a:tc>
                <a:tc>
                  <a:txBody>
                    <a:bodyPr/>
                    <a:lstStyle/>
                    <a:p>
                      <a:pPr marL="36000" marR="7620" indent="0" algn="l" defTabSz="914400" rtl="0" eaLnBrk="1" fontAlgn="auto" latinLnBrk="0" hangingPunct="1">
                        <a:lnSpc>
                          <a:spcPct val="100000"/>
                        </a:lnSpc>
                        <a:spcBef>
                          <a:spcPts val="0"/>
                        </a:spcBef>
                        <a:spcAft>
                          <a:spcPts val="400"/>
                        </a:spcAft>
                        <a:buClrTx/>
                        <a:buSzTx/>
                        <a:buFontTx/>
                        <a:buNone/>
                        <a:tabLst/>
                        <a:defRPr/>
                      </a:pPr>
                      <a:r>
                        <a:rPr lang="tr-TR" sz="1400" dirty="0">
                          <a:effectLst/>
                        </a:rPr>
                        <a:t>Taklit etme, karşılaştırma, pratik yapma, yeniden meydana </a:t>
                      </a:r>
                      <a:r>
                        <a:rPr lang="tr-TR" sz="1400" dirty="0" smtClean="0">
                          <a:effectLst/>
                        </a:rPr>
                        <a:t>getirme, </a:t>
                      </a:r>
                      <a:r>
                        <a:rPr lang="tr-TR" sz="1400" spc="-10" dirty="0" smtClean="0">
                          <a:effectLst/>
                        </a:rPr>
                        <a:t>vb.</a:t>
                      </a:r>
                      <a:r>
                        <a:rPr lang="tr-TR" sz="1400" spc="-10" baseline="0" dirty="0" smtClean="0">
                          <a:effectLst/>
                        </a:rPr>
                        <a:t> </a:t>
                      </a:r>
                      <a:endParaRPr lang="tr-TR" sz="1400" dirty="0" smtClean="0">
                        <a:effectLst/>
                        <a:latin typeface="+mn-lt"/>
                        <a:ea typeface="Arial"/>
                        <a:cs typeface="Times New Roman"/>
                      </a:endParaRPr>
                    </a:p>
                  </a:txBody>
                  <a:tcPr marL="0" marR="0" marT="0" marB="0" anchor="ctr"/>
                </a:tc>
                <a:tc>
                  <a:txBody>
                    <a:bodyPr/>
                    <a:lstStyle/>
                    <a:p>
                      <a:pPr marL="36000" marR="58420" indent="0">
                        <a:lnSpc>
                          <a:spcPct val="100000"/>
                        </a:lnSpc>
                        <a:spcBef>
                          <a:spcPts val="0"/>
                        </a:spcBef>
                        <a:spcAft>
                          <a:spcPts val="400"/>
                        </a:spcAft>
                      </a:pPr>
                      <a:r>
                        <a:rPr lang="tr-TR" sz="1400" dirty="0">
                          <a:effectLst/>
                        </a:rPr>
                        <a:t>Taklit ettiği </a:t>
                      </a:r>
                      <a:r>
                        <a:rPr lang="tr-TR" sz="1400" spc="-10" dirty="0">
                          <a:effectLst/>
                        </a:rPr>
                        <a:t>parçaların</a:t>
                      </a:r>
                      <a:r>
                        <a:rPr lang="tr-TR" sz="1400" spc="200" dirty="0">
                          <a:effectLst/>
                        </a:rPr>
                        <a:t> </a:t>
                      </a:r>
                      <a:r>
                        <a:rPr lang="tr-TR" sz="1400" spc="-10" dirty="0">
                          <a:effectLst/>
                        </a:rPr>
                        <a:t>formuyla, öğretmenin hareketlerini</a:t>
                      </a:r>
                      <a:r>
                        <a:rPr lang="tr-TR" sz="1400" spc="200" dirty="0">
                          <a:effectLst/>
                        </a:rPr>
                        <a:t> </a:t>
                      </a:r>
                      <a:r>
                        <a:rPr lang="tr-TR" sz="1400" dirty="0">
                          <a:effectLst/>
                        </a:rPr>
                        <a:t>izleme, takip etme.</a:t>
                      </a:r>
                      <a:endParaRPr lang="tr-TR" sz="1400" dirty="0">
                        <a:effectLst/>
                        <a:latin typeface="+mn-lt"/>
                        <a:ea typeface="Arial"/>
                        <a:cs typeface="Times New Roman"/>
                      </a:endParaRPr>
                    </a:p>
                  </a:txBody>
                  <a:tcPr marL="0" marR="0" marT="0" marB="0" anchor="ctr"/>
                </a:tc>
                <a:extLst>
                  <a:ext uri="{0D108BD9-81ED-4DB2-BD59-A6C34878D82A}">
                    <a16:rowId xmlns:a16="http://schemas.microsoft.com/office/drawing/2014/main" val="10003"/>
                  </a:ext>
                </a:extLst>
              </a:tr>
              <a:tr h="552568">
                <a:tc>
                  <a:txBody>
                    <a:bodyPr/>
                    <a:lstStyle/>
                    <a:p>
                      <a:pPr marL="36000" indent="0" algn="ctr">
                        <a:lnSpc>
                          <a:spcPct val="100000"/>
                        </a:lnSpc>
                        <a:spcBef>
                          <a:spcPts val="0"/>
                        </a:spcBef>
                        <a:spcAft>
                          <a:spcPts val="400"/>
                        </a:spcAft>
                      </a:pPr>
                      <a:r>
                        <a:rPr lang="tr-TR" sz="1200" b="1" dirty="0" smtClean="0">
                          <a:solidFill>
                            <a:srgbClr val="0000FF"/>
                          </a:solidFill>
                          <a:effectLst/>
                        </a:rPr>
                        <a:t> </a:t>
                      </a:r>
                      <a:r>
                        <a:rPr lang="tr-TR" sz="1200" b="1" spc="-10" dirty="0" smtClean="0">
                          <a:solidFill>
                            <a:srgbClr val="0000FF"/>
                          </a:solidFill>
                          <a:effectLst/>
                        </a:rPr>
                        <a:t>MAKİNELEŞTİRME</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55245" indent="0">
                        <a:lnSpc>
                          <a:spcPct val="100000"/>
                        </a:lnSpc>
                        <a:spcBef>
                          <a:spcPts val="0"/>
                        </a:spcBef>
                        <a:spcAft>
                          <a:spcPts val="400"/>
                        </a:spcAft>
                      </a:pPr>
                      <a:r>
                        <a:rPr lang="tr-TR" sz="1400" dirty="0">
                          <a:effectLst/>
                        </a:rPr>
                        <a:t>Yeteneğine güvenen profesyonel bir seviyeye </a:t>
                      </a:r>
                      <a:r>
                        <a:rPr lang="tr-TR" sz="1400" spc="-10" dirty="0">
                          <a:effectLst/>
                        </a:rPr>
                        <a:t>gelme</a:t>
                      </a:r>
                      <a:endParaRPr lang="tr-TR" sz="1400" dirty="0">
                        <a:effectLst/>
                        <a:latin typeface="+mn-lt"/>
                        <a:ea typeface="Arial"/>
                        <a:cs typeface="Times New Roman"/>
                      </a:endParaRPr>
                    </a:p>
                  </a:txBody>
                  <a:tcPr marL="0" marR="0" marT="0" marB="0" anchor="ctr"/>
                </a:tc>
                <a:tc>
                  <a:txBody>
                    <a:bodyPr/>
                    <a:lstStyle/>
                    <a:p>
                      <a:pPr marL="36000" marR="7620" indent="0" algn="l" defTabSz="914400" rtl="0" eaLnBrk="1" fontAlgn="auto" latinLnBrk="0" hangingPunct="1">
                        <a:lnSpc>
                          <a:spcPct val="100000"/>
                        </a:lnSpc>
                        <a:spcBef>
                          <a:spcPts val="0"/>
                        </a:spcBef>
                        <a:spcAft>
                          <a:spcPts val="400"/>
                        </a:spcAft>
                        <a:buClrTx/>
                        <a:buSzTx/>
                        <a:buFontTx/>
                        <a:buNone/>
                        <a:tabLst/>
                        <a:defRPr/>
                      </a:pPr>
                      <a:r>
                        <a:rPr lang="tr-TR" sz="1400" dirty="0">
                          <a:effectLst/>
                        </a:rPr>
                        <a:t>Rol yapmak</a:t>
                      </a:r>
                      <a:r>
                        <a:rPr lang="tr-TR" sz="1400" dirty="0" smtClean="0">
                          <a:effectLst/>
                        </a:rPr>
                        <a:t>, birleştirmek, atmak, oynamak</a:t>
                      </a:r>
                      <a:r>
                        <a:rPr lang="tr-TR" sz="1400" dirty="0">
                          <a:effectLst/>
                        </a:rPr>
                        <a:t>, </a:t>
                      </a:r>
                      <a:r>
                        <a:rPr lang="tr-TR" sz="1400" spc="-10" dirty="0" smtClean="0">
                          <a:effectLst/>
                        </a:rPr>
                        <a:t>durmak, vb.</a:t>
                      </a:r>
                      <a:r>
                        <a:rPr lang="tr-TR" sz="1400" spc="-10" baseline="0" dirty="0" smtClean="0">
                          <a:effectLst/>
                        </a:rPr>
                        <a:t> </a:t>
                      </a:r>
                      <a:endParaRPr lang="tr-TR" sz="1400" dirty="0" smtClean="0">
                        <a:effectLst/>
                        <a:latin typeface="+mn-lt"/>
                        <a:ea typeface="Arial"/>
                        <a:cs typeface="Times New Roman"/>
                      </a:endParaRPr>
                    </a:p>
                  </a:txBody>
                  <a:tcPr marL="0" marR="0" marT="0" marB="0" anchor="ctr"/>
                </a:tc>
                <a:tc>
                  <a:txBody>
                    <a:bodyPr/>
                    <a:lstStyle/>
                    <a:p>
                      <a:pPr marL="36000" indent="0">
                        <a:lnSpc>
                          <a:spcPct val="100000"/>
                        </a:lnSpc>
                        <a:spcBef>
                          <a:spcPts val="0"/>
                        </a:spcBef>
                        <a:spcAft>
                          <a:spcPts val="400"/>
                        </a:spcAft>
                      </a:pPr>
                      <a:r>
                        <a:rPr lang="tr-TR" sz="1400" spc="-10" dirty="0">
                          <a:effectLst/>
                        </a:rPr>
                        <a:t>Evde</a:t>
                      </a:r>
                      <a:r>
                        <a:rPr lang="tr-TR" sz="1400" spc="-10" dirty="0" smtClean="0">
                          <a:effectLst/>
                        </a:rPr>
                        <a:t>, egzersizleri </a:t>
                      </a:r>
                      <a:r>
                        <a:rPr lang="tr-TR" sz="1400" spc="-10" dirty="0">
                          <a:effectLst/>
                        </a:rPr>
                        <a:t>hafızasından yapması</a:t>
                      </a:r>
                      <a:endParaRPr lang="tr-TR" sz="1400" dirty="0">
                        <a:effectLst/>
                        <a:latin typeface="+mn-lt"/>
                        <a:ea typeface="Arial"/>
                        <a:cs typeface="Times New Roman"/>
                      </a:endParaRPr>
                    </a:p>
                  </a:txBody>
                  <a:tcPr marL="0" marR="0" marT="0" marB="0" anchor="ctr"/>
                </a:tc>
                <a:extLst>
                  <a:ext uri="{0D108BD9-81ED-4DB2-BD59-A6C34878D82A}">
                    <a16:rowId xmlns:a16="http://schemas.microsoft.com/office/drawing/2014/main" val="10004"/>
                  </a:ext>
                </a:extLst>
              </a:tr>
              <a:tr h="1023586">
                <a:tc>
                  <a:txBody>
                    <a:bodyPr/>
                    <a:lstStyle/>
                    <a:p>
                      <a:pPr marL="36000" indent="0" algn="ctr">
                        <a:lnSpc>
                          <a:spcPct val="100000"/>
                        </a:lnSpc>
                        <a:spcBef>
                          <a:spcPts val="0"/>
                        </a:spcBef>
                        <a:spcAft>
                          <a:spcPts val="400"/>
                        </a:spcAft>
                      </a:pPr>
                      <a:r>
                        <a:rPr lang="tr-TR" sz="1200" b="1" dirty="0" smtClean="0">
                          <a:solidFill>
                            <a:srgbClr val="0000FF"/>
                          </a:solidFill>
                          <a:effectLst/>
                        </a:rPr>
                        <a:t> </a:t>
                      </a:r>
                      <a:r>
                        <a:rPr lang="tr-TR" sz="1200" b="1" spc="-10" dirty="0" smtClean="0">
                          <a:solidFill>
                            <a:srgbClr val="0000FF"/>
                          </a:solidFill>
                          <a:effectLst/>
                        </a:rPr>
                        <a:t>KARMAŞIK </a:t>
                      </a:r>
                      <a:r>
                        <a:rPr lang="tr-TR" sz="1200" b="1" dirty="0" smtClean="0">
                          <a:solidFill>
                            <a:srgbClr val="0000FF"/>
                          </a:solidFill>
                          <a:effectLst/>
                        </a:rPr>
                        <a:t>TEPKİLERİ</a:t>
                      </a:r>
                      <a:r>
                        <a:rPr lang="tr-TR" sz="1200" b="1" spc="-40" dirty="0" smtClean="0">
                          <a:solidFill>
                            <a:srgbClr val="0000FF"/>
                          </a:solidFill>
                          <a:effectLst/>
                        </a:rPr>
                        <a:t> </a:t>
                      </a:r>
                      <a:r>
                        <a:rPr lang="tr-TR" sz="1200" b="1" dirty="0" smtClean="0">
                          <a:solidFill>
                            <a:srgbClr val="0000FF"/>
                          </a:solidFill>
                          <a:effectLst/>
                        </a:rPr>
                        <a:t>AÇIKÇA </a:t>
                      </a:r>
                      <a:r>
                        <a:rPr lang="tr-TR" sz="1200" b="1" spc="-10" dirty="0" smtClean="0">
                          <a:solidFill>
                            <a:srgbClr val="0000FF"/>
                          </a:solidFill>
                          <a:effectLst/>
                        </a:rPr>
                        <a:t>YAPMAK</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55245" indent="0">
                        <a:lnSpc>
                          <a:spcPct val="100000"/>
                        </a:lnSpc>
                        <a:spcBef>
                          <a:spcPts val="0"/>
                        </a:spcBef>
                        <a:spcAft>
                          <a:spcPts val="400"/>
                        </a:spcAft>
                      </a:pPr>
                      <a:r>
                        <a:rPr lang="tr-TR" sz="1400" dirty="0">
                          <a:effectLst/>
                        </a:rPr>
                        <a:t>Düzgün tam ve otomatik olarak yerine getirme</a:t>
                      </a:r>
                      <a:endParaRPr lang="tr-TR" sz="1400" dirty="0">
                        <a:effectLst/>
                        <a:latin typeface="+mn-lt"/>
                        <a:ea typeface="Arial"/>
                        <a:cs typeface="Times New Roman"/>
                      </a:endParaRPr>
                    </a:p>
                  </a:txBody>
                  <a:tcPr marL="0" marR="0" marT="0" marB="0" anchor="ctr"/>
                </a:tc>
                <a:tc>
                  <a:txBody>
                    <a:bodyPr/>
                    <a:lstStyle/>
                    <a:p>
                      <a:pPr marL="36000" marR="7620" indent="0" algn="l" defTabSz="914400" rtl="0" eaLnBrk="1" fontAlgn="auto" latinLnBrk="0" hangingPunct="1">
                        <a:lnSpc>
                          <a:spcPct val="100000"/>
                        </a:lnSpc>
                        <a:spcBef>
                          <a:spcPts val="0"/>
                        </a:spcBef>
                        <a:spcAft>
                          <a:spcPts val="400"/>
                        </a:spcAft>
                        <a:buClrTx/>
                        <a:buSzTx/>
                        <a:buFontTx/>
                        <a:buNone/>
                        <a:tabLst/>
                        <a:defRPr/>
                      </a:pPr>
                      <a:r>
                        <a:rPr lang="tr-TR" sz="1400" dirty="0">
                          <a:effectLst/>
                        </a:rPr>
                        <a:t>Koordine etmek, tamamlamak, birleştirmek, düzenlemek, </a:t>
                      </a:r>
                      <a:r>
                        <a:rPr lang="tr-TR" sz="1400" dirty="0" smtClean="0">
                          <a:effectLst/>
                        </a:rPr>
                        <a:t>arıtmak, </a:t>
                      </a:r>
                      <a:r>
                        <a:rPr lang="tr-TR" sz="1400" spc="-10" dirty="0" smtClean="0">
                          <a:effectLst/>
                        </a:rPr>
                        <a:t>vb.</a:t>
                      </a:r>
                      <a:r>
                        <a:rPr lang="tr-TR" sz="1400" spc="-10" baseline="0" dirty="0" smtClean="0">
                          <a:effectLst/>
                        </a:rPr>
                        <a:t> </a:t>
                      </a:r>
                      <a:endParaRPr lang="tr-TR" sz="1400" dirty="0" smtClean="0">
                        <a:effectLst/>
                        <a:latin typeface="+mn-lt"/>
                        <a:ea typeface="Arial"/>
                        <a:cs typeface="Times New Roman"/>
                      </a:endParaRPr>
                    </a:p>
                  </a:txBody>
                  <a:tcPr marL="0" marR="0" marT="0" marB="0" anchor="ctr"/>
                </a:tc>
                <a:tc>
                  <a:txBody>
                    <a:bodyPr/>
                    <a:lstStyle/>
                    <a:p>
                      <a:pPr marL="36000" indent="0">
                        <a:lnSpc>
                          <a:spcPct val="100000"/>
                        </a:lnSpc>
                        <a:spcBef>
                          <a:spcPts val="0"/>
                        </a:spcBef>
                        <a:spcAft>
                          <a:spcPts val="400"/>
                        </a:spcAft>
                      </a:pPr>
                      <a:r>
                        <a:rPr lang="tr-TR" sz="1400">
                          <a:effectLst/>
                        </a:rPr>
                        <a:t>Artan otomatikle, </a:t>
                      </a:r>
                      <a:r>
                        <a:rPr lang="tr-TR" sz="1400" spc="-10">
                          <a:effectLst/>
                        </a:rPr>
                        <a:t>arıtılmış, tamamlanmış, doğru,nefes,denge </a:t>
                      </a:r>
                      <a:r>
                        <a:rPr lang="tr-TR" sz="1400">
                          <a:effectLst/>
                        </a:rPr>
                        <a:t>ve hareketler meydana getirme</a:t>
                      </a:r>
                      <a:endParaRPr lang="tr-TR" sz="1400">
                        <a:effectLst/>
                        <a:latin typeface="+mn-lt"/>
                        <a:ea typeface="Arial"/>
                        <a:cs typeface="Times New Roman"/>
                      </a:endParaRPr>
                    </a:p>
                  </a:txBody>
                  <a:tcPr marL="0" marR="0" marT="0" marB="0" anchor="ctr"/>
                </a:tc>
                <a:extLst>
                  <a:ext uri="{0D108BD9-81ED-4DB2-BD59-A6C34878D82A}">
                    <a16:rowId xmlns:a16="http://schemas.microsoft.com/office/drawing/2014/main" val="10005"/>
                  </a:ext>
                </a:extLst>
              </a:tr>
              <a:tr h="866110">
                <a:tc>
                  <a:txBody>
                    <a:bodyPr/>
                    <a:lstStyle/>
                    <a:p>
                      <a:pPr marL="36000" indent="0" algn="ctr">
                        <a:lnSpc>
                          <a:spcPct val="100000"/>
                        </a:lnSpc>
                        <a:spcBef>
                          <a:spcPts val="0"/>
                        </a:spcBef>
                        <a:spcAft>
                          <a:spcPts val="400"/>
                        </a:spcAft>
                      </a:pPr>
                      <a:r>
                        <a:rPr lang="tr-TR" sz="1200" b="1" dirty="0" smtClean="0">
                          <a:solidFill>
                            <a:srgbClr val="0000FF"/>
                          </a:solidFill>
                          <a:effectLst/>
                        </a:rPr>
                        <a:t> </a:t>
                      </a:r>
                      <a:r>
                        <a:rPr lang="tr-TR" sz="1200" b="1" spc="-20" dirty="0" smtClean="0">
                          <a:solidFill>
                            <a:srgbClr val="0000FF"/>
                          </a:solidFill>
                          <a:effectLst/>
                        </a:rPr>
                        <a:t>UYMA</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55245" indent="0">
                        <a:lnSpc>
                          <a:spcPct val="100000"/>
                        </a:lnSpc>
                        <a:spcBef>
                          <a:spcPts val="0"/>
                        </a:spcBef>
                        <a:spcAft>
                          <a:spcPts val="400"/>
                        </a:spcAft>
                      </a:pPr>
                      <a:r>
                        <a:rPr lang="tr-TR" sz="1400" dirty="0">
                          <a:effectLst/>
                        </a:rPr>
                        <a:t>Diğer durum ve farklı </a:t>
                      </a:r>
                      <a:r>
                        <a:rPr lang="tr-TR" sz="1400" spc="-10" dirty="0">
                          <a:effectLst/>
                        </a:rPr>
                        <a:t>problemlerle </a:t>
                      </a:r>
                      <a:r>
                        <a:rPr lang="tr-TR" sz="1400" dirty="0">
                          <a:effectLst/>
                        </a:rPr>
                        <a:t>karşılaşıldığında tüm çevrelerde hareketleri uyumla yapabilme</a:t>
                      </a:r>
                      <a:endParaRPr lang="tr-TR" sz="1400" dirty="0">
                        <a:effectLst/>
                        <a:latin typeface="+mn-lt"/>
                        <a:ea typeface="Arial"/>
                        <a:cs typeface="Times New Roman"/>
                      </a:endParaRPr>
                    </a:p>
                  </a:txBody>
                  <a:tcPr marL="0" marR="0" marT="0" marB="0" anchor="ctr"/>
                </a:tc>
                <a:tc>
                  <a:txBody>
                    <a:bodyPr/>
                    <a:lstStyle/>
                    <a:p>
                      <a:pPr marL="36000" marR="7620" indent="0">
                        <a:lnSpc>
                          <a:spcPct val="100000"/>
                        </a:lnSpc>
                        <a:spcBef>
                          <a:spcPts val="0"/>
                        </a:spcBef>
                        <a:spcAft>
                          <a:spcPts val="400"/>
                        </a:spcAft>
                      </a:pPr>
                      <a:r>
                        <a:rPr lang="tr-TR" sz="1400" dirty="0">
                          <a:effectLst/>
                        </a:rPr>
                        <a:t>Düzelmek</a:t>
                      </a:r>
                      <a:r>
                        <a:rPr lang="tr-TR" sz="1400" dirty="0" smtClean="0">
                          <a:effectLst/>
                        </a:rPr>
                        <a:t>, doğrulmak</a:t>
                      </a:r>
                      <a:r>
                        <a:rPr lang="tr-TR" sz="1400" dirty="0">
                          <a:effectLst/>
                        </a:rPr>
                        <a:t>, uydurmak, değiştirmek, </a:t>
                      </a:r>
                      <a:r>
                        <a:rPr lang="tr-TR" sz="1400" spc="-10" dirty="0" smtClean="0">
                          <a:effectLst/>
                        </a:rPr>
                        <a:t>ayarlamak, vb.</a:t>
                      </a:r>
                      <a:endParaRPr lang="tr-TR" sz="1400" dirty="0">
                        <a:effectLst/>
                        <a:latin typeface="+mn-lt"/>
                        <a:ea typeface="Arial"/>
                        <a:cs typeface="Times New Roman"/>
                      </a:endParaRPr>
                    </a:p>
                  </a:txBody>
                  <a:tcPr marL="0" marR="0" marT="0" marB="0" anchor="ctr"/>
                </a:tc>
                <a:tc>
                  <a:txBody>
                    <a:bodyPr/>
                    <a:lstStyle/>
                    <a:p>
                      <a:pPr marL="36000" marR="52705" indent="0">
                        <a:lnSpc>
                          <a:spcPct val="100000"/>
                        </a:lnSpc>
                        <a:spcBef>
                          <a:spcPts val="0"/>
                        </a:spcBef>
                        <a:spcAft>
                          <a:spcPts val="400"/>
                        </a:spcAft>
                      </a:pPr>
                      <a:r>
                        <a:rPr lang="tr-TR" sz="1400" dirty="0">
                          <a:effectLst/>
                        </a:rPr>
                        <a:t>Mecbur kaldığında </a:t>
                      </a:r>
                      <a:r>
                        <a:rPr lang="tr-TR" sz="1400" spc="-10" dirty="0">
                          <a:effectLst/>
                        </a:rPr>
                        <a:t>seviyelerde hareketleri yapabilme</a:t>
                      </a:r>
                      <a:endParaRPr lang="tr-TR" sz="1400" dirty="0">
                        <a:effectLst/>
                        <a:latin typeface="+mn-lt"/>
                        <a:ea typeface="Arial"/>
                        <a:cs typeface="Times New Roman"/>
                      </a:endParaRPr>
                    </a:p>
                  </a:txBody>
                  <a:tcPr marL="0" marR="0" marT="0" marB="0" anchor="ctr"/>
                </a:tc>
                <a:extLst>
                  <a:ext uri="{0D108BD9-81ED-4DB2-BD59-A6C34878D82A}">
                    <a16:rowId xmlns:a16="http://schemas.microsoft.com/office/drawing/2014/main" val="10006"/>
                  </a:ext>
                </a:extLst>
              </a:tr>
              <a:tr h="552568">
                <a:tc>
                  <a:txBody>
                    <a:bodyPr/>
                    <a:lstStyle/>
                    <a:p>
                      <a:pPr marL="36000" indent="0" algn="ctr">
                        <a:lnSpc>
                          <a:spcPct val="100000"/>
                        </a:lnSpc>
                        <a:spcBef>
                          <a:spcPts val="0"/>
                        </a:spcBef>
                        <a:spcAft>
                          <a:spcPts val="400"/>
                        </a:spcAft>
                      </a:pPr>
                      <a:r>
                        <a:rPr lang="tr-TR" sz="1200" b="1" dirty="0" smtClean="0">
                          <a:solidFill>
                            <a:srgbClr val="0000FF"/>
                          </a:solidFill>
                          <a:effectLst/>
                        </a:rPr>
                        <a:t> </a:t>
                      </a:r>
                      <a:r>
                        <a:rPr lang="tr-TR" sz="1200" b="1" spc="5" dirty="0" smtClean="0">
                          <a:solidFill>
                            <a:srgbClr val="0000FF"/>
                          </a:solidFill>
                          <a:effectLst/>
                        </a:rPr>
                        <a:t>İC</a:t>
                      </a:r>
                      <a:r>
                        <a:rPr lang="tr-TR" sz="1200" b="1" spc="-15" dirty="0" smtClean="0">
                          <a:solidFill>
                            <a:srgbClr val="0000FF"/>
                          </a:solidFill>
                          <a:effectLst/>
                        </a:rPr>
                        <a:t>A</a:t>
                      </a:r>
                      <a:r>
                        <a:rPr lang="tr-TR" sz="1200" b="1" dirty="0" smtClean="0">
                          <a:solidFill>
                            <a:srgbClr val="0000FF"/>
                          </a:solidFill>
                          <a:effectLst/>
                        </a:rPr>
                        <a:t>T</a:t>
                      </a:r>
                      <a:r>
                        <a:rPr lang="tr-TR" sz="1200" b="1" spc="-35" dirty="0" smtClean="0">
                          <a:solidFill>
                            <a:srgbClr val="0000FF"/>
                          </a:solidFill>
                          <a:effectLst/>
                        </a:rPr>
                        <a:t> </a:t>
                      </a:r>
                      <a:r>
                        <a:rPr lang="tr-TR" sz="1200" b="1" spc="-20" dirty="0" smtClean="0">
                          <a:solidFill>
                            <a:srgbClr val="0000FF"/>
                          </a:solidFill>
                          <a:effectLst/>
                        </a:rPr>
                        <a:t>ETME</a:t>
                      </a:r>
                      <a:endParaRPr lang="tr-TR" sz="1200" b="1" dirty="0">
                        <a:solidFill>
                          <a:srgbClr val="0000FF"/>
                        </a:solidFill>
                        <a:effectLst/>
                        <a:latin typeface="+mn-lt"/>
                        <a:ea typeface="Arial"/>
                        <a:cs typeface="Times New Roman"/>
                      </a:endParaRPr>
                    </a:p>
                  </a:txBody>
                  <a:tcPr marL="0" marR="0" marT="0" marB="0" anchor="ctr"/>
                </a:tc>
                <a:tc>
                  <a:txBody>
                    <a:bodyPr/>
                    <a:lstStyle/>
                    <a:p>
                      <a:pPr marL="36000" marR="55245" indent="0">
                        <a:lnSpc>
                          <a:spcPct val="100000"/>
                        </a:lnSpc>
                        <a:spcBef>
                          <a:spcPts val="0"/>
                        </a:spcBef>
                        <a:spcAft>
                          <a:spcPts val="400"/>
                        </a:spcAft>
                      </a:pPr>
                      <a:r>
                        <a:rPr lang="tr-TR" sz="1400" dirty="0">
                          <a:effectLst/>
                        </a:rPr>
                        <a:t>Beceriyle materyaller ve aletlerle yeni davranış yolları yaratmak</a:t>
                      </a:r>
                      <a:endParaRPr lang="tr-TR" sz="1400" dirty="0">
                        <a:effectLst/>
                        <a:latin typeface="+mn-lt"/>
                        <a:ea typeface="Arial"/>
                        <a:cs typeface="Times New Roman"/>
                      </a:endParaRPr>
                    </a:p>
                  </a:txBody>
                  <a:tcPr marL="0" marR="0" marT="0" marB="0" anchor="ctr"/>
                </a:tc>
                <a:tc>
                  <a:txBody>
                    <a:bodyPr/>
                    <a:lstStyle/>
                    <a:p>
                      <a:pPr marL="36000" indent="0">
                        <a:lnSpc>
                          <a:spcPct val="100000"/>
                        </a:lnSpc>
                        <a:spcBef>
                          <a:spcPts val="0"/>
                        </a:spcBef>
                        <a:spcAft>
                          <a:spcPts val="400"/>
                        </a:spcAft>
                      </a:pPr>
                      <a:r>
                        <a:rPr lang="tr-TR" sz="1400" dirty="0">
                          <a:effectLst/>
                        </a:rPr>
                        <a:t>Yaratmak,</a:t>
                      </a:r>
                      <a:r>
                        <a:rPr lang="tr-TR" sz="1400" spc="50" dirty="0">
                          <a:effectLst/>
                        </a:rPr>
                        <a:t> </a:t>
                      </a:r>
                      <a:r>
                        <a:rPr lang="tr-TR" sz="1400" dirty="0">
                          <a:effectLst/>
                        </a:rPr>
                        <a:t>icat</a:t>
                      </a:r>
                      <a:r>
                        <a:rPr lang="tr-TR" sz="1400" spc="35" dirty="0">
                          <a:effectLst/>
                        </a:rPr>
                        <a:t> </a:t>
                      </a:r>
                      <a:r>
                        <a:rPr lang="tr-TR" sz="1400" dirty="0">
                          <a:effectLst/>
                        </a:rPr>
                        <a:t>etmek,</a:t>
                      </a:r>
                      <a:r>
                        <a:rPr lang="tr-TR" sz="1400" spc="30" dirty="0">
                          <a:effectLst/>
                        </a:rPr>
                        <a:t> </a:t>
                      </a:r>
                      <a:r>
                        <a:rPr lang="tr-TR" sz="1400" dirty="0">
                          <a:effectLst/>
                        </a:rPr>
                        <a:t>dizayn</a:t>
                      </a:r>
                      <a:r>
                        <a:rPr lang="tr-TR" sz="1400" spc="30" dirty="0">
                          <a:effectLst/>
                        </a:rPr>
                        <a:t> </a:t>
                      </a:r>
                      <a:r>
                        <a:rPr lang="tr-TR" sz="1400" dirty="0">
                          <a:effectLst/>
                        </a:rPr>
                        <a:t>etmek,</a:t>
                      </a:r>
                      <a:r>
                        <a:rPr lang="tr-TR" sz="1400" spc="25" dirty="0">
                          <a:effectLst/>
                        </a:rPr>
                        <a:t> </a:t>
                      </a:r>
                      <a:r>
                        <a:rPr lang="tr-TR" sz="1400" spc="-10" dirty="0" smtClean="0">
                          <a:effectLst/>
                        </a:rPr>
                        <a:t>formülleştirmek, vb. </a:t>
                      </a:r>
                      <a:endParaRPr lang="tr-TR" sz="1400" dirty="0">
                        <a:effectLst/>
                        <a:latin typeface="+mn-lt"/>
                        <a:ea typeface="Arial"/>
                        <a:cs typeface="Times New Roman"/>
                      </a:endParaRPr>
                    </a:p>
                  </a:txBody>
                  <a:tcPr marL="0" marR="0" marT="0" marB="0" anchor="ctr"/>
                </a:tc>
                <a:tc>
                  <a:txBody>
                    <a:bodyPr/>
                    <a:lstStyle/>
                    <a:p>
                      <a:pPr marL="36000" marR="52705" indent="0">
                        <a:lnSpc>
                          <a:spcPct val="100000"/>
                        </a:lnSpc>
                        <a:spcBef>
                          <a:spcPts val="0"/>
                        </a:spcBef>
                        <a:spcAft>
                          <a:spcPts val="400"/>
                        </a:spcAft>
                      </a:pPr>
                      <a:r>
                        <a:rPr lang="tr-TR" sz="1400" dirty="0">
                          <a:effectLst/>
                        </a:rPr>
                        <a:t>Formun</a:t>
                      </a:r>
                      <a:r>
                        <a:rPr lang="tr-TR" sz="1400" spc="-10" dirty="0">
                          <a:effectLst/>
                        </a:rPr>
                        <a:t> </a:t>
                      </a:r>
                      <a:r>
                        <a:rPr lang="tr-TR" sz="1400" dirty="0">
                          <a:effectLst/>
                        </a:rPr>
                        <a:t>yeni </a:t>
                      </a:r>
                      <a:r>
                        <a:rPr lang="tr-TR" sz="1400" spc="-10" dirty="0">
                          <a:effectLst/>
                        </a:rPr>
                        <a:t>çeşitlerini yaratması.</a:t>
                      </a:r>
                      <a:endParaRPr lang="tr-TR" sz="1400" dirty="0">
                        <a:effectLst/>
                        <a:latin typeface="+mn-lt"/>
                        <a:ea typeface="Arial"/>
                        <a:cs typeface="Times New Roman"/>
                      </a:endParaRPr>
                    </a:p>
                  </a:txBody>
                  <a:tcPr marL="0" marR="0" marT="0" marB="0" anchor="ctr"/>
                </a:tc>
                <a:extLst>
                  <a:ext uri="{0D108BD9-81ED-4DB2-BD59-A6C34878D82A}">
                    <a16:rowId xmlns:a16="http://schemas.microsoft.com/office/drawing/2014/main" val="10007"/>
                  </a:ext>
                </a:extLst>
              </a:tr>
            </a:tbl>
          </a:graphicData>
        </a:graphic>
      </p:graphicFrame>
      <p:sp>
        <p:nvSpPr>
          <p:cNvPr id="6" name="Text Box 2"/>
          <p:cNvSpPr txBox="1">
            <a:spLocks noChangeArrowheads="1"/>
          </p:cNvSpPr>
          <p:nvPr/>
        </p:nvSpPr>
        <p:spPr bwMode="auto">
          <a:xfrm>
            <a:off x="1098907" y="126863"/>
            <a:ext cx="107370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tr-TR" b="1" dirty="0" smtClean="0">
                <a:solidFill>
                  <a:srgbClr val="0000FF"/>
                </a:solidFill>
                <a:latin typeface="+mn-lt"/>
              </a:rPr>
              <a:t>Bilişsel/ </a:t>
            </a:r>
            <a:r>
              <a:rPr lang="tr-TR" b="1" dirty="0" err="1" smtClean="0">
                <a:solidFill>
                  <a:srgbClr val="0000FF"/>
                </a:solidFill>
                <a:latin typeface="+mn-lt"/>
              </a:rPr>
              <a:t>Duyuşsal</a:t>
            </a:r>
            <a:r>
              <a:rPr lang="tr-TR" b="1" dirty="0" smtClean="0">
                <a:solidFill>
                  <a:srgbClr val="0000FF"/>
                </a:solidFill>
                <a:latin typeface="+mn-lt"/>
              </a:rPr>
              <a:t>/ </a:t>
            </a:r>
            <a:r>
              <a:rPr lang="tr-TR" b="1" dirty="0" err="1" smtClean="0">
                <a:solidFill>
                  <a:srgbClr val="0000FF"/>
                </a:solidFill>
                <a:latin typeface="+mn-lt"/>
              </a:rPr>
              <a:t>Psikomotor</a:t>
            </a:r>
            <a:r>
              <a:rPr lang="en-US" altLang="en-US" b="1" dirty="0" smtClean="0">
                <a:solidFill>
                  <a:srgbClr val="0000FF"/>
                </a:solidFill>
                <a:latin typeface="+mn-lt"/>
                <a:cs typeface="Arial" charset="0"/>
              </a:rPr>
              <a:t> Alan </a:t>
            </a:r>
            <a:r>
              <a:rPr lang="en-US" altLang="en-US" b="1" dirty="0" err="1" smtClean="0">
                <a:solidFill>
                  <a:srgbClr val="0000FF"/>
                </a:solidFill>
                <a:latin typeface="+mn-lt"/>
                <a:cs typeface="Arial" charset="0"/>
              </a:rPr>
              <a:t>Basamakları</a:t>
            </a:r>
            <a:endParaRPr lang="en-US" altLang="en-US" b="1" dirty="0">
              <a:solidFill>
                <a:srgbClr val="0000FF"/>
              </a:solidFill>
              <a:latin typeface="+mn-lt"/>
              <a:cs typeface="Arial" charset="0"/>
            </a:endParaRPr>
          </a:p>
        </p:txBody>
      </p:sp>
      <p:sp>
        <p:nvSpPr>
          <p:cNvPr id="2" name="Veri Yer Tutucusu 1"/>
          <p:cNvSpPr>
            <a:spLocks noGrp="1"/>
          </p:cNvSpPr>
          <p:nvPr>
            <p:ph type="dt" sz="half" idx="10"/>
          </p:nvPr>
        </p:nvSpPr>
        <p:spPr/>
        <p:txBody>
          <a:bodyPr/>
          <a:lstStyle/>
          <a:p>
            <a:fld id="{B6F5540F-9F93-4CB6-A4C7-F7269F6740F4}" type="datetime1">
              <a:rPr lang="tr-TR" smtClean="0"/>
              <a:t>17.03.2023</a:t>
            </a:fld>
            <a:endParaRPr lang="tr-TR"/>
          </a:p>
        </p:txBody>
      </p:sp>
      <p:sp>
        <p:nvSpPr>
          <p:cNvPr id="3" name="Altbilgi Yer Tutucusu 2"/>
          <p:cNvSpPr>
            <a:spLocks noGrp="1"/>
          </p:cNvSpPr>
          <p:nvPr>
            <p:ph type="ftr" sz="quarter" idx="11"/>
          </p:nvPr>
        </p:nvSpPr>
        <p:spPr/>
        <p:txBody>
          <a:bodyPr/>
          <a:lstStyle/>
          <a:p>
            <a:r>
              <a:rPr lang="tr-TR" smtClean="0"/>
              <a:t>TRABZON ÜNİVERSİTESİ REKTÖRLÜĞÜ</a:t>
            </a:r>
            <a:endParaRPr lang="tr-TR"/>
          </a:p>
        </p:txBody>
      </p:sp>
      <p:sp>
        <p:nvSpPr>
          <p:cNvPr id="5" name="Slayt Numarası Yer Tutucusu 4"/>
          <p:cNvSpPr>
            <a:spLocks noGrp="1"/>
          </p:cNvSpPr>
          <p:nvPr>
            <p:ph type="sldNum" sz="quarter" idx="12"/>
          </p:nvPr>
        </p:nvSpPr>
        <p:spPr/>
        <p:txBody>
          <a:bodyPr/>
          <a:lstStyle/>
          <a:p>
            <a:fld id="{72F8B241-5C08-49B3-992C-2AA9301E2E28}" type="slidenum">
              <a:rPr lang="tr-TR" smtClean="0"/>
              <a:t>48</a:t>
            </a:fld>
            <a:endParaRPr lang="tr-TR"/>
          </a:p>
        </p:txBody>
      </p:sp>
    </p:spTree>
    <p:extLst>
      <p:ext uri="{BB962C8B-B14F-4D97-AF65-F5344CB8AC3E}">
        <p14:creationId xmlns:p14="http://schemas.microsoft.com/office/powerpoint/2010/main" val="309934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4.bp.blogspot.com/-5rbhuwWr8q4/ULNNsdyzj5I/AAAAAAAAAPY/_LKDDMVZ5AY/s1600/prg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224" y="71161"/>
            <a:ext cx="10827522" cy="677589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E408C3F2-1361-4177-8B43-90D0F052564F}" type="datetime1">
              <a:rPr lang="tr-TR" smtClean="0"/>
              <a:t>17.03.2023</a:t>
            </a:fld>
            <a:endParaRPr lang="tr-TR"/>
          </a:p>
        </p:txBody>
      </p:sp>
      <p:sp>
        <p:nvSpPr>
          <p:cNvPr id="3" name="Altbilgi Yer Tutucusu 2"/>
          <p:cNvSpPr>
            <a:spLocks noGrp="1"/>
          </p:cNvSpPr>
          <p:nvPr>
            <p:ph type="ftr" sz="quarter" idx="11"/>
          </p:nvPr>
        </p:nvSpPr>
        <p:spPr/>
        <p:txBody>
          <a:bodyPr/>
          <a:lstStyle/>
          <a:p>
            <a:r>
              <a:rPr lang="tr-TR" smtClean="0"/>
              <a:t>TRABZON ÜNİVERSİTESİ REKTÖRLÜĞÜ</a:t>
            </a:r>
            <a:endParaRPr lang="tr-TR"/>
          </a:p>
        </p:txBody>
      </p:sp>
      <p:sp>
        <p:nvSpPr>
          <p:cNvPr id="4" name="Slayt Numarası Yer Tutucusu 3"/>
          <p:cNvSpPr>
            <a:spLocks noGrp="1"/>
          </p:cNvSpPr>
          <p:nvPr>
            <p:ph type="sldNum" sz="quarter" idx="12"/>
          </p:nvPr>
        </p:nvSpPr>
        <p:spPr/>
        <p:txBody>
          <a:bodyPr/>
          <a:lstStyle/>
          <a:p>
            <a:fld id="{72F8B241-5C08-49B3-992C-2AA9301E2E28}" type="slidenum">
              <a:rPr lang="tr-TR" smtClean="0"/>
              <a:t>49</a:t>
            </a:fld>
            <a:endParaRPr lang="tr-TR"/>
          </a:p>
        </p:txBody>
      </p:sp>
    </p:spTree>
    <p:extLst>
      <p:ext uri="{BB962C8B-B14F-4D97-AF65-F5344CB8AC3E}">
        <p14:creationId xmlns:p14="http://schemas.microsoft.com/office/powerpoint/2010/main" val="353137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908" y="202131"/>
            <a:ext cx="10092891" cy="609719"/>
          </a:xfrm>
        </p:spPr>
        <p:txBody>
          <a:bodyPr>
            <a:normAutofit fontScale="90000"/>
          </a:bodyPr>
          <a:lstStyle/>
          <a:p>
            <a:pPr algn="ctr"/>
            <a:r>
              <a:rPr lang="tr-TR" b="1" dirty="0">
                <a:solidFill>
                  <a:srgbClr val="0000FF"/>
                </a:solidFill>
                <a:latin typeface="+mn-lt"/>
              </a:rPr>
              <a:t>TERİMLER</a:t>
            </a:r>
          </a:p>
        </p:txBody>
      </p:sp>
      <p:sp>
        <p:nvSpPr>
          <p:cNvPr id="3" name="İçerik Yer Tutucusu 2"/>
          <p:cNvSpPr>
            <a:spLocks noGrp="1"/>
          </p:cNvSpPr>
          <p:nvPr>
            <p:ph idx="1"/>
          </p:nvPr>
        </p:nvSpPr>
        <p:spPr>
          <a:xfrm>
            <a:off x="290556" y="1068224"/>
            <a:ext cx="11596643" cy="5144569"/>
          </a:xfrm>
        </p:spPr>
        <p:txBody>
          <a:bodyPr>
            <a:normAutofit fontScale="92500" lnSpcReduction="20000"/>
          </a:bodyPr>
          <a:lstStyle/>
          <a:p>
            <a:pPr indent="0">
              <a:lnSpc>
                <a:spcPct val="110000"/>
              </a:lnSpc>
              <a:spcBef>
                <a:spcPts val="0"/>
              </a:spcBef>
              <a:spcAft>
                <a:spcPts val="400"/>
              </a:spcAft>
              <a:buNone/>
            </a:pPr>
            <a:r>
              <a:rPr lang="tr-TR" sz="3200" b="1" u="sng" dirty="0">
                <a:solidFill>
                  <a:srgbClr val="FF0000"/>
                </a:solidFill>
              </a:rPr>
              <a:t>Program: </a:t>
            </a:r>
            <a:r>
              <a:rPr lang="tr-TR" sz="3200" dirty="0" smtClean="0"/>
              <a:t>Bağımsız </a:t>
            </a:r>
            <a:r>
              <a:rPr lang="tr-TR" sz="3200" dirty="0"/>
              <a:t>diploma veren eğitim-öğretim </a:t>
            </a:r>
            <a:r>
              <a:rPr lang="tr-TR" sz="3200" dirty="0" smtClean="0"/>
              <a:t>birimleridir. </a:t>
            </a:r>
            <a:r>
              <a:rPr lang="tr-TR" sz="3200" dirty="0"/>
              <a:t>Diploma fakülte/ </a:t>
            </a:r>
            <a:r>
              <a:rPr lang="tr-TR" sz="3200" dirty="0" smtClean="0"/>
              <a:t>yüksekokul </a:t>
            </a:r>
            <a:r>
              <a:rPr lang="tr-TR" sz="3200" dirty="0"/>
              <a:t>düzeyinde veriliyorsa </a:t>
            </a:r>
            <a:r>
              <a:rPr lang="tr-TR" sz="3200" dirty="0" smtClean="0"/>
              <a:t>fakülte/yüksekokulun </a:t>
            </a:r>
            <a:r>
              <a:rPr lang="tr-TR" sz="3200" dirty="0"/>
              <a:t>eğitim-öğretim programı, bölüm düzeyinde veriliyorsa bölüm eğitim-öğretim programı kısaca program diye adlandırılacaktır. </a:t>
            </a:r>
            <a:r>
              <a:rPr lang="tr-TR" sz="3200" b="1" i="1" dirty="0" smtClean="0"/>
              <a:t>Örneğin</a:t>
            </a:r>
            <a:r>
              <a:rPr lang="tr-TR" sz="3200" b="1" i="1" dirty="0"/>
              <a:t>, İlahiyat Fakültesi, Hukuk Fakültesi programdır. İletişim Fakültesinde Gazetecilik, Halkla İlişkiler ve Reklamcılık; Spor Bilimleri Fakültesinde Beden Eğitimi ve Spor Öğretmenliği, Spor Yöneticiliği bölümleri programdır.</a:t>
            </a:r>
          </a:p>
          <a:p>
            <a:pPr indent="0">
              <a:lnSpc>
                <a:spcPct val="110000"/>
              </a:lnSpc>
              <a:spcBef>
                <a:spcPts val="0"/>
              </a:spcBef>
              <a:spcAft>
                <a:spcPts val="400"/>
              </a:spcAft>
              <a:buNone/>
            </a:pPr>
            <a:endParaRPr lang="tr-TR" sz="3200" dirty="0" smtClean="0"/>
          </a:p>
          <a:p>
            <a:pPr indent="0">
              <a:lnSpc>
                <a:spcPct val="110000"/>
              </a:lnSpc>
              <a:spcBef>
                <a:spcPts val="0"/>
              </a:spcBef>
              <a:spcAft>
                <a:spcPts val="400"/>
              </a:spcAft>
              <a:buNone/>
            </a:pPr>
            <a:r>
              <a:rPr lang="tr-TR" sz="3200" b="1" u="sng" dirty="0" smtClean="0">
                <a:solidFill>
                  <a:srgbClr val="FF0000"/>
                </a:solidFill>
              </a:rPr>
              <a:t>Program Eğitim Amaçları: </a:t>
            </a:r>
            <a:r>
              <a:rPr lang="tr-TR" sz="3200" u="sng" dirty="0" smtClean="0"/>
              <a:t>B</a:t>
            </a:r>
            <a:r>
              <a:rPr lang="tr-TR" sz="3200" dirty="0" smtClean="0"/>
              <a:t>ir </a:t>
            </a:r>
            <a:r>
              <a:rPr lang="tr-TR" sz="3200" dirty="0"/>
              <a:t>programın eğitsel misyonunu nasıl planlamayı sağladığını ve paydaşlarının gereksinimlerinin nasıl karşılayacağını bildiren açık, genel ifadelerdir.</a:t>
            </a:r>
          </a:p>
        </p:txBody>
      </p:sp>
      <p:sp>
        <p:nvSpPr>
          <p:cNvPr id="4" name="Veri Yer Tutucusu 3"/>
          <p:cNvSpPr>
            <a:spLocks noGrp="1"/>
          </p:cNvSpPr>
          <p:nvPr>
            <p:ph type="dt" sz="half" idx="10"/>
          </p:nvPr>
        </p:nvSpPr>
        <p:spPr/>
        <p:txBody>
          <a:bodyPr/>
          <a:lstStyle/>
          <a:p>
            <a:fld id="{B42A1D7C-E8CD-46F4-A628-EBD479C2157D}"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5</a:t>
            </a:fld>
            <a:endParaRPr lang="tr-TR"/>
          </a:p>
        </p:txBody>
      </p:sp>
    </p:spTree>
    <p:extLst>
      <p:ext uri="{BB962C8B-B14F-4D97-AF65-F5344CB8AC3E}">
        <p14:creationId xmlns:p14="http://schemas.microsoft.com/office/powerpoint/2010/main" val="2998005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3" y="160338"/>
            <a:ext cx="11032621" cy="993344"/>
          </a:xfrm>
        </p:spPr>
        <p:txBody>
          <a:bodyPr>
            <a:normAutofit/>
          </a:bodyPr>
          <a:lstStyle/>
          <a:p>
            <a:pPr lvl="0" algn="ctr"/>
            <a:r>
              <a:rPr lang="tr-TR" sz="3200" b="1" dirty="0" smtClean="0">
                <a:solidFill>
                  <a:srgbClr val="0000FF"/>
                </a:solidFill>
                <a:latin typeface="+mn-lt"/>
              </a:rPr>
              <a:t>Öğretim Programlarının Oluşturulmasında Dikkat Edilecek Hususlar</a:t>
            </a:r>
            <a:endParaRPr lang="tr-TR" sz="3200" dirty="0">
              <a:solidFill>
                <a:srgbClr val="0000FF"/>
              </a:solidFill>
              <a:latin typeface="+mn-lt"/>
            </a:endParaRPr>
          </a:p>
        </p:txBody>
      </p:sp>
      <p:sp>
        <p:nvSpPr>
          <p:cNvPr id="3" name="İçerik Yer Tutucusu 2"/>
          <p:cNvSpPr>
            <a:spLocks noGrp="1"/>
          </p:cNvSpPr>
          <p:nvPr>
            <p:ph idx="1"/>
          </p:nvPr>
        </p:nvSpPr>
        <p:spPr>
          <a:xfrm>
            <a:off x="519765" y="1444239"/>
            <a:ext cx="11461439" cy="3196127"/>
          </a:xfrm>
        </p:spPr>
        <p:txBody>
          <a:bodyPr>
            <a:noAutofit/>
          </a:bodyPr>
          <a:lstStyle/>
          <a:p>
            <a:pPr marL="360000" indent="-360000">
              <a:lnSpc>
                <a:spcPct val="100000"/>
              </a:lnSpc>
              <a:spcBef>
                <a:spcPts val="0"/>
              </a:spcBef>
              <a:spcAft>
                <a:spcPts val="400"/>
              </a:spcAft>
            </a:pPr>
            <a:r>
              <a:rPr lang="tr-TR" dirty="0"/>
              <a:t>Program Çıktıları, Program Bilgi Paketinin Hazırlanması aşamasında bölüm başkanlığı tarafından Bologna Bilgi Sistemine önceden girildiği için </a:t>
            </a:r>
            <a:r>
              <a:rPr lang="tr-TR" b="1" dirty="0">
                <a:solidFill>
                  <a:srgbClr val="0000FF"/>
                </a:solidFill>
              </a:rPr>
              <a:t>Program Çıktılarının Katkı Düzeyinin</a:t>
            </a:r>
            <a:r>
              <a:rPr lang="tr-TR" dirty="0"/>
              <a:t> saptanacağı sayfada otomatik olarak görünür. </a:t>
            </a:r>
            <a:endParaRPr lang="tr-TR" dirty="0" smtClean="0"/>
          </a:p>
          <a:p>
            <a:pPr marL="360000" indent="-360000">
              <a:lnSpc>
                <a:spcPct val="100000"/>
              </a:lnSpc>
              <a:spcBef>
                <a:spcPts val="0"/>
              </a:spcBef>
              <a:spcAft>
                <a:spcPts val="400"/>
              </a:spcAft>
            </a:pPr>
            <a:endParaRPr lang="tr-TR" dirty="0">
              <a:solidFill>
                <a:srgbClr val="0000FF"/>
              </a:solidFill>
            </a:endParaRPr>
          </a:p>
          <a:p>
            <a:pPr marL="360000" indent="-360000">
              <a:lnSpc>
                <a:spcPct val="100000"/>
              </a:lnSpc>
              <a:spcBef>
                <a:spcPts val="0"/>
              </a:spcBef>
              <a:spcAft>
                <a:spcPts val="400"/>
              </a:spcAft>
            </a:pPr>
            <a:r>
              <a:rPr lang="tr-TR" dirty="0" smtClean="0"/>
              <a:t>Her </a:t>
            </a:r>
            <a:r>
              <a:rPr lang="tr-TR" dirty="0"/>
              <a:t>bir derse ilişkin </a:t>
            </a:r>
            <a:r>
              <a:rPr lang="tr-TR" b="1" dirty="0"/>
              <a:t>Öğrenme Çıktılarının</a:t>
            </a:r>
            <a:r>
              <a:rPr lang="tr-TR" dirty="0"/>
              <a:t>, </a:t>
            </a:r>
            <a:r>
              <a:rPr lang="tr-TR" b="1" i="1" u="sng" dirty="0"/>
              <a:t>Program Çıktılarından</a:t>
            </a:r>
            <a:r>
              <a:rPr lang="tr-TR" dirty="0"/>
              <a:t> hangisi/</a:t>
            </a:r>
            <a:r>
              <a:rPr lang="tr-TR" dirty="0" err="1"/>
              <a:t>lerini</a:t>
            </a:r>
            <a:r>
              <a:rPr lang="tr-TR" dirty="0"/>
              <a:t> sağladığını belirleyerek </a:t>
            </a:r>
            <a:r>
              <a:rPr lang="tr-TR" b="1" u="sng" dirty="0">
                <a:solidFill>
                  <a:srgbClr val="0000FF"/>
                </a:solidFill>
              </a:rPr>
              <a:t>Ders Öğrenme Çıktıları ile Program Çıktılarını </a:t>
            </a:r>
            <a:r>
              <a:rPr lang="tr-TR" b="1" u="sng" dirty="0" smtClean="0">
                <a:solidFill>
                  <a:srgbClr val="0000FF"/>
                </a:solidFill>
              </a:rPr>
              <a:t>ilişkilendirmelidir. </a:t>
            </a:r>
          </a:p>
          <a:p>
            <a:pPr marL="360000" indent="-360000">
              <a:lnSpc>
                <a:spcPct val="100000"/>
              </a:lnSpc>
              <a:spcBef>
                <a:spcPts val="0"/>
              </a:spcBef>
              <a:spcAft>
                <a:spcPts val="400"/>
              </a:spcAft>
            </a:pPr>
            <a:endParaRPr lang="tr-TR" b="1" u="sng" dirty="0">
              <a:solidFill>
                <a:srgbClr val="0000FF"/>
              </a:solidFill>
            </a:endParaRPr>
          </a:p>
          <a:p>
            <a:pPr marL="360000" lvl="0" indent="-360000">
              <a:lnSpc>
                <a:spcPct val="100000"/>
              </a:lnSpc>
              <a:spcBef>
                <a:spcPts val="0"/>
              </a:spcBef>
              <a:spcAft>
                <a:spcPts val="400"/>
              </a:spcAft>
            </a:pPr>
            <a:endParaRPr lang="tr-TR"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EEBCB96A-7E8E-432E-B947-AD398ACA1EF5}"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50</a:t>
            </a:fld>
            <a:endParaRPr lang="tr-TR"/>
          </a:p>
        </p:txBody>
      </p:sp>
      <p:sp>
        <p:nvSpPr>
          <p:cNvPr id="4" name="AutoShape 2" descr="Program Eğitim Amacı ve Çıktılar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0896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2408" y="234973"/>
            <a:ext cx="10656606" cy="717920"/>
          </a:xfrm>
        </p:spPr>
        <p:txBody>
          <a:bodyPr>
            <a:noAutofit/>
          </a:bodyPr>
          <a:lstStyle/>
          <a:p>
            <a:pPr algn="ctr"/>
            <a:r>
              <a:rPr lang="tr-TR" sz="3200" b="1" dirty="0">
                <a:solidFill>
                  <a:srgbClr val="0000FF"/>
                </a:solidFill>
                <a:latin typeface="+mn-lt"/>
              </a:rPr>
              <a:t>Öğretim Programlarının Oluşturulmasında Dikkat Edilecek Hususlar</a:t>
            </a:r>
            <a:endParaRPr lang="tr-TR" sz="3200" b="1" dirty="0">
              <a:solidFill>
                <a:srgbClr val="FF0000"/>
              </a:solidFill>
              <a:latin typeface="+mn-lt"/>
            </a:endParaRPr>
          </a:p>
        </p:txBody>
      </p:sp>
      <p:sp>
        <p:nvSpPr>
          <p:cNvPr id="3" name="İçerik Yer Tutucusu 2"/>
          <p:cNvSpPr>
            <a:spLocks noGrp="1"/>
          </p:cNvSpPr>
          <p:nvPr>
            <p:ph idx="1"/>
          </p:nvPr>
        </p:nvSpPr>
        <p:spPr>
          <a:xfrm>
            <a:off x="598206" y="1042586"/>
            <a:ext cx="11340269" cy="5134377"/>
          </a:xfrm>
        </p:spPr>
        <p:txBody>
          <a:bodyPr>
            <a:normAutofit/>
          </a:bodyPr>
          <a:lstStyle/>
          <a:p>
            <a:pPr>
              <a:lnSpc>
                <a:spcPct val="100000"/>
              </a:lnSpc>
              <a:spcBef>
                <a:spcPts val="0"/>
              </a:spcBef>
              <a:spcAft>
                <a:spcPts val="400"/>
              </a:spcAft>
            </a:pPr>
            <a:r>
              <a:rPr lang="tr-TR" dirty="0" smtClean="0"/>
              <a:t>Her </a:t>
            </a:r>
            <a:r>
              <a:rPr lang="tr-TR" dirty="0"/>
              <a:t>bir </a:t>
            </a:r>
            <a:r>
              <a:rPr lang="tr-TR" dirty="0" smtClean="0"/>
              <a:t>ders çıktısının program çıktısına katkısı, ilgili matriste ders öğrenme çıktısı ile program yeterliliğinin kesiştiği </a:t>
            </a:r>
            <a:r>
              <a:rPr lang="tr-TR" b="1" dirty="0" smtClean="0">
                <a:solidFill>
                  <a:srgbClr val="FF0000"/>
                </a:solidFill>
              </a:rPr>
              <a:t>hücreye (X) işareti </a:t>
            </a:r>
            <a:r>
              <a:rPr lang="tr-TR" dirty="0" smtClean="0"/>
              <a:t>yazılarak gösterilir. </a:t>
            </a:r>
          </a:p>
          <a:p>
            <a:pPr>
              <a:lnSpc>
                <a:spcPct val="100000"/>
              </a:lnSpc>
              <a:spcBef>
                <a:spcPts val="0"/>
              </a:spcBef>
              <a:spcAft>
                <a:spcPts val="400"/>
              </a:spcAft>
            </a:pPr>
            <a:endParaRPr lang="tr-TR" dirty="0"/>
          </a:p>
          <a:p>
            <a:pPr>
              <a:lnSpc>
                <a:spcPct val="100000"/>
              </a:lnSpc>
              <a:spcBef>
                <a:spcPts val="0"/>
              </a:spcBef>
              <a:spcAft>
                <a:spcPts val="400"/>
              </a:spcAft>
            </a:pPr>
            <a:r>
              <a:rPr lang="tr-TR" dirty="0"/>
              <a:t>Öğrenim çıktıları ile Program </a:t>
            </a:r>
            <a:r>
              <a:rPr lang="tr-TR" dirty="0" smtClean="0"/>
              <a:t>Çıktıları </a:t>
            </a:r>
            <a:r>
              <a:rPr lang="tr-TR" dirty="0"/>
              <a:t>ile karşılaştırılırken, </a:t>
            </a:r>
            <a:r>
              <a:rPr lang="tr-TR" dirty="0" smtClean="0"/>
              <a:t>(1) Dersin </a:t>
            </a:r>
            <a:r>
              <a:rPr lang="tr-TR" dirty="0"/>
              <a:t>öğrenim çıktıları hangi program </a:t>
            </a:r>
            <a:r>
              <a:rPr lang="tr-TR" dirty="0" smtClean="0"/>
              <a:t>çıktısını karşılıyor, ya </a:t>
            </a:r>
            <a:r>
              <a:rPr lang="tr-TR" dirty="0"/>
              <a:t>da </a:t>
            </a:r>
            <a:r>
              <a:rPr lang="tr-TR" dirty="0" smtClean="0"/>
              <a:t>(2) Program çıktıları </a:t>
            </a:r>
            <a:r>
              <a:rPr lang="tr-TR" dirty="0"/>
              <a:t>hangi derslerle </a:t>
            </a:r>
            <a:r>
              <a:rPr lang="tr-TR" dirty="0" smtClean="0"/>
              <a:t>karşılanıyor, </a:t>
            </a:r>
            <a:r>
              <a:rPr lang="tr-TR" dirty="0"/>
              <a:t>soruları </a:t>
            </a:r>
            <a:r>
              <a:rPr lang="tr-TR" dirty="0" smtClean="0"/>
              <a:t>sorulmalıdır.  </a:t>
            </a:r>
          </a:p>
          <a:p>
            <a:pPr marL="0" indent="0">
              <a:lnSpc>
                <a:spcPct val="100000"/>
              </a:lnSpc>
              <a:spcBef>
                <a:spcPts val="0"/>
              </a:spcBef>
              <a:spcAft>
                <a:spcPts val="400"/>
              </a:spcAft>
              <a:buNone/>
            </a:pPr>
            <a:endParaRPr lang="tr-TR" dirty="0" smtClean="0"/>
          </a:p>
          <a:p>
            <a:pPr marL="0" indent="0">
              <a:lnSpc>
                <a:spcPct val="100000"/>
              </a:lnSpc>
              <a:spcBef>
                <a:spcPts val="0"/>
              </a:spcBef>
              <a:spcAft>
                <a:spcPts val="400"/>
              </a:spcAft>
              <a:buNone/>
            </a:pPr>
            <a:r>
              <a:rPr lang="tr-TR" b="1" u="sng" dirty="0" smtClean="0">
                <a:solidFill>
                  <a:srgbClr val="FF0000"/>
                </a:solidFill>
              </a:rPr>
              <a:t>UYARI: </a:t>
            </a:r>
            <a:r>
              <a:rPr lang="tr-TR" dirty="0" smtClean="0">
                <a:solidFill>
                  <a:srgbClr val="0000FF"/>
                </a:solidFill>
              </a:rPr>
              <a:t>Bir </a:t>
            </a:r>
            <a:r>
              <a:rPr lang="tr-TR" dirty="0">
                <a:solidFill>
                  <a:srgbClr val="0000FF"/>
                </a:solidFill>
              </a:rPr>
              <a:t>ders tüm </a:t>
            </a:r>
            <a:r>
              <a:rPr lang="tr-TR" dirty="0" smtClean="0">
                <a:solidFill>
                  <a:srgbClr val="0000FF"/>
                </a:solidFill>
              </a:rPr>
              <a:t>program </a:t>
            </a:r>
            <a:r>
              <a:rPr lang="tr-TR" dirty="0">
                <a:solidFill>
                  <a:srgbClr val="0000FF"/>
                </a:solidFill>
              </a:rPr>
              <a:t>çıktılarını </a:t>
            </a:r>
            <a:r>
              <a:rPr lang="tr-TR" dirty="0" smtClean="0">
                <a:solidFill>
                  <a:srgbClr val="0000FF"/>
                </a:solidFill>
              </a:rPr>
              <a:t>karşılıyorsa, öğrencinin </a:t>
            </a:r>
            <a:r>
              <a:rPr lang="tr-TR" dirty="0">
                <a:solidFill>
                  <a:srgbClr val="0000FF"/>
                </a:solidFill>
              </a:rPr>
              <a:t>diğer dersleri almasına ihtiyacı yoktur gerçeği unutulmamalıdır.</a:t>
            </a:r>
          </a:p>
        </p:txBody>
      </p:sp>
      <p:sp>
        <p:nvSpPr>
          <p:cNvPr id="4" name="Veri Yer Tutucusu 3"/>
          <p:cNvSpPr>
            <a:spLocks noGrp="1"/>
          </p:cNvSpPr>
          <p:nvPr>
            <p:ph type="dt" sz="half" idx="10"/>
          </p:nvPr>
        </p:nvSpPr>
        <p:spPr/>
        <p:txBody>
          <a:bodyPr/>
          <a:lstStyle/>
          <a:p>
            <a:fld id="{F2495544-B0AB-42B4-AC8A-9BF379C96BE7}"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51</a:t>
            </a:fld>
            <a:endParaRPr lang="tr-TR"/>
          </a:p>
        </p:txBody>
      </p:sp>
    </p:spTree>
    <p:extLst>
      <p:ext uri="{BB962C8B-B14F-4D97-AF65-F5344CB8AC3E}">
        <p14:creationId xmlns:p14="http://schemas.microsoft.com/office/powerpoint/2010/main" val="135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0916"/>
            <a:ext cx="11353800" cy="717847"/>
          </a:xfrm>
        </p:spPr>
        <p:txBody>
          <a:bodyPr>
            <a:noAutofit/>
          </a:bodyPr>
          <a:lstStyle/>
          <a:p>
            <a:pPr algn="ctr"/>
            <a:r>
              <a:rPr lang="tr-TR" sz="3200" b="1" dirty="0">
                <a:solidFill>
                  <a:srgbClr val="FF0000"/>
                </a:solidFill>
                <a:latin typeface="+mn-lt"/>
              </a:rPr>
              <a:t>Öğretim Programlarının Oluşturulmasında Dikkat Edilecek Hususlar</a:t>
            </a:r>
            <a:endParaRPr lang="tr-TR" sz="3200" dirty="0">
              <a:latin typeface="+mn-lt"/>
            </a:endParaRPr>
          </a:p>
        </p:txBody>
      </p:sp>
      <p:sp>
        <p:nvSpPr>
          <p:cNvPr id="3" name="Veri Yer Tutucusu 2"/>
          <p:cNvSpPr>
            <a:spLocks noGrp="1"/>
          </p:cNvSpPr>
          <p:nvPr>
            <p:ph type="dt" sz="half" idx="10"/>
          </p:nvPr>
        </p:nvSpPr>
        <p:spPr/>
        <p:txBody>
          <a:bodyPr/>
          <a:lstStyle/>
          <a:p>
            <a:fld id="{3169D1B6-FE2C-4326-BEA2-0EEC3CC68C89}" type="datetime1">
              <a:rPr lang="tr-TR" smtClean="0"/>
              <a:t>17.03.2023</a:t>
            </a:fld>
            <a:endParaRPr lang="tr-TR"/>
          </a:p>
        </p:txBody>
      </p:sp>
      <p:sp>
        <p:nvSpPr>
          <p:cNvPr id="4" name="Altbilgi Yer Tutucusu 3"/>
          <p:cNvSpPr>
            <a:spLocks noGrp="1"/>
          </p:cNvSpPr>
          <p:nvPr>
            <p:ph type="ftr" sz="quarter" idx="11"/>
          </p:nvPr>
        </p:nvSpPr>
        <p:spPr/>
        <p:txBody>
          <a:bodyPr/>
          <a:lstStyle/>
          <a:p>
            <a:r>
              <a:rPr lang="tr-TR" smtClean="0"/>
              <a:t>TRABZON ÜNİVERSİTESİ REKTÖRLÜĞÜ</a:t>
            </a:r>
            <a:endParaRPr lang="tr-TR"/>
          </a:p>
        </p:txBody>
      </p:sp>
      <p:sp>
        <p:nvSpPr>
          <p:cNvPr id="5" name="Slayt Numarası Yer Tutucusu 4"/>
          <p:cNvSpPr>
            <a:spLocks noGrp="1"/>
          </p:cNvSpPr>
          <p:nvPr>
            <p:ph type="sldNum" sz="quarter" idx="12"/>
          </p:nvPr>
        </p:nvSpPr>
        <p:spPr/>
        <p:txBody>
          <a:bodyPr/>
          <a:lstStyle/>
          <a:p>
            <a:fld id="{72F8B241-5C08-49B3-992C-2AA9301E2E28}" type="slidenum">
              <a:rPr lang="tr-TR" smtClean="0"/>
              <a:t>52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258554815"/>
              </p:ext>
            </p:extLst>
          </p:nvPr>
        </p:nvGraphicFramePr>
        <p:xfrm>
          <a:off x="511218" y="1649350"/>
          <a:ext cx="11307617" cy="4634896"/>
        </p:xfrm>
        <a:graphic>
          <a:graphicData uri="http://schemas.openxmlformats.org/drawingml/2006/table">
            <a:tbl>
              <a:tblPr firstRow="1" firstCol="1" bandRow="1">
                <a:tableStyleId>{5C22544A-7EE6-4342-B048-85BDC9FD1C3A}</a:tableStyleId>
              </a:tblPr>
              <a:tblGrid>
                <a:gridCol w="1596065">
                  <a:extLst>
                    <a:ext uri="{9D8B030D-6E8A-4147-A177-3AD203B41FA5}">
                      <a16:colId xmlns:a16="http://schemas.microsoft.com/office/drawing/2014/main" val="3296141111"/>
                    </a:ext>
                  </a:extLst>
                </a:gridCol>
                <a:gridCol w="4790444">
                  <a:extLst>
                    <a:ext uri="{9D8B030D-6E8A-4147-A177-3AD203B41FA5}">
                      <a16:colId xmlns:a16="http://schemas.microsoft.com/office/drawing/2014/main" val="1281622673"/>
                    </a:ext>
                  </a:extLst>
                </a:gridCol>
                <a:gridCol w="448294">
                  <a:extLst>
                    <a:ext uri="{9D8B030D-6E8A-4147-A177-3AD203B41FA5}">
                      <a16:colId xmlns:a16="http://schemas.microsoft.com/office/drawing/2014/main" val="4270948423"/>
                    </a:ext>
                  </a:extLst>
                </a:gridCol>
                <a:gridCol w="319887">
                  <a:extLst>
                    <a:ext uri="{9D8B030D-6E8A-4147-A177-3AD203B41FA5}">
                      <a16:colId xmlns:a16="http://schemas.microsoft.com/office/drawing/2014/main" val="2344926276"/>
                    </a:ext>
                  </a:extLst>
                </a:gridCol>
                <a:gridCol w="318763">
                  <a:extLst>
                    <a:ext uri="{9D8B030D-6E8A-4147-A177-3AD203B41FA5}">
                      <a16:colId xmlns:a16="http://schemas.microsoft.com/office/drawing/2014/main" val="643487620"/>
                    </a:ext>
                  </a:extLst>
                </a:gridCol>
                <a:gridCol w="477581">
                  <a:extLst>
                    <a:ext uri="{9D8B030D-6E8A-4147-A177-3AD203B41FA5}">
                      <a16:colId xmlns:a16="http://schemas.microsoft.com/office/drawing/2014/main" val="2047579863"/>
                    </a:ext>
                  </a:extLst>
                </a:gridCol>
                <a:gridCol w="477581">
                  <a:extLst>
                    <a:ext uri="{9D8B030D-6E8A-4147-A177-3AD203B41FA5}">
                      <a16:colId xmlns:a16="http://schemas.microsoft.com/office/drawing/2014/main" val="3157772883"/>
                    </a:ext>
                  </a:extLst>
                </a:gridCol>
                <a:gridCol w="477581">
                  <a:extLst>
                    <a:ext uri="{9D8B030D-6E8A-4147-A177-3AD203B41FA5}">
                      <a16:colId xmlns:a16="http://schemas.microsoft.com/office/drawing/2014/main" val="1786516297"/>
                    </a:ext>
                  </a:extLst>
                </a:gridCol>
                <a:gridCol w="478707">
                  <a:extLst>
                    <a:ext uri="{9D8B030D-6E8A-4147-A177-3AD203B41FA5}">
                      <a16:colId xmlns:a16="http://schemas.microsoft.com/office/drawing/2014/main" val="1642157606"/>
                    </a:ext>
                  </a:extLst>
                </a:gridCol>
                <a:gridCol w="477581">
                  <a:extLst>
                    <a:ext uri="{9D8B030D-6E8A-4147-A177-3AD203B41FA5}">
                      <a16:colId xmlns:a16="http://schemas.microsoft.com/office/drawing/2014/main" val="2672315136"/>
                    </a:ext>
                  </a:extLst>
                </a:gridCol>
                <a:gridCol w="486592">
                  <a:extLst>
                    <a:ext uri="{9D8B030D-6E8A-4147-A177-3AD203B41FA5}">
                      <a16:colId xmlns:a16="http://schemas.microsoft.com/office/drawing/2014/main" val="2662217440"/>
                    </a:ext>
                  </a:extLst>
                </a:gridCol>
                <a:gridCol w="478707">
                  <a:extLst>
                    <a:ext uri="{9D8B030D-6E8A-4147-A177-3AD203B41FA5}">
                      <a16:colId xmlns:a16="http://schemas.microsoft.com/office/drawing/2014/main" val="474318439"/>
                    </a:ext>
                  </a:extLst>
                </a:gridCol>
                <a:gridCol w="479834">
                  <a:extLst>
                    <a:ext uri="{9D8B030D-6E8A-4147-A177-3AD203B41FA5}">
                      <a16:colId xmlns:a16="http://schemas.microsoft.com/office/drawing/2014/main" val="669211949"/>
                    </a:ext>
                  </a:extLst>
                </a:gridCol>
              </a:tblGrid>
              <a:tr h="165532">
                <a:tc gridSpan="2">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hMerge="1">
                  <a:txBody>
                    <a:bodyPr/>
                    <a:lstStyle/>
                    <a:p>
                      <a:endParaRPr lang="tr-TR"/>
                    </a:p>
                  </a:txBody>
                  <a:tcPr/>
                </a:tc>
                <a:tc gridSpan="11">
                  <a:txBody>
                    <a:bodyPr/>
                    <a:lstStyle/>
                    <a:p>
                      <a:pPr algn="ctr">
                        <a:lnSpc>
                          <a:spcPct val="107000"/>
                        </a:lnSpc>
                        <a:spcAft>
                          <a:spcPts val="0"/>
                        </a:spcAft>
                      </a:pPr>
                      <a:r>
                        <a:rPr lang="tr-TR" sz="1000">
                          <a:effectLst/>
                        </a:rPr>
                        <a:t>Program Çıktıları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07636308"/>
                  </a:ext>
                </a:extLst>
              </a:tr>
              <a:tr h="165532">
                <a:tc>
                  <a:txBody>
                    <a:bodyPr/>
                    <a:lstStyle/>
                    <a:p>
                      <a:pPr algn="ctr">
                        <a:lnSpc>
                          <a:spcPct val="107000"/>
                        </a:lnSpc>
                        <a:spcAft>
                          <a:spcPts val="0"/>
                        </a:spcAft>
                      </a:pPr>
                      <a:r>
                        <a:rPr lang="tr-TR" sz="1000" b="1" dirty="0">
                          <a:solidFill>
                            <a:srgbClr val="FF0000"/>
                          </a:solidFill>
                          <a:effectLst/>
                        </a:rPr>
                        <a:t>Kodu</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Ders Adı</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a:solidFill>
                            <a:srgbClr val="FF0000"/>
                          </a:solidFill>
                          <a:effectLst/>
                        </a:rPr>
                        <a:t>1</a:t>
                      </a:r>
                      <a:endParaRPr lang="tr-TR"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a:solidFill>
                            <a:srgbClr val="FF0000"/>
                          </a:solidFill>
                          <a:effectLst/>
                        </a:rPr>
                        <a:t>2</a:t>
                      </a:r>
                      <a:endParaRPr lang="tr-TR"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a:solidFill>
                            <a:srgbClr val="FF0000"/>
                          </a:solidFill>
                          <a:effectLst/>
                        </a:rPr>
                        <a:t>3</a:t>
                      </a:r>
                      <a:endParaRPr lang="tr-TR"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6</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7</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8</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9</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10</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b="1" dirty="0">
                          <a:solidFill>
                            <a:srgbClr val="FF0000"/>
                          </a:solidFill>
                          <a:effectLst/>
                        </a:rPr>
                        <a:t>11</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261497043"/>
                  </a:ext>
                </a:extLst>
              </a:tr>
              <a:tr h="165532">
                <a:tc>
                  <a:txBody>
                    <a:bodyPr/>
                    <a:lstStyle/>
                    <a:p>
                      <a:pPr algn="ctr">
                        <a:lnSpc>
                          <a:spcPct val="107000"/>
                        </a:lnSpc>
                        <a:spcAft>
                          <a:spcPts val="0"/>
                        </a:spcAft>
                      </a:pPr>
                      <a:r>
                        <a:rPr lang="tr-TR" sz="1000" u="sng" dirty="0">
                          <a:effectLst/>
                          <a:hlinkClick r:id="rId2"/>
                        </a:rPr>
                        <a:t>PDR1201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dirty="0">
                          <a:effectLst/>
                        </a:rPr>
                        <a:t>Psikolojiye Giriş</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dirty="0">
                          <a:effectLst/>
                        </a:rPr>
                        <a:t>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dirty="0">
                          <a:effectLst/>
                        </a:rPr>
                        <a:t>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dirty="0">
                          <a:effectLst/>
                        </a:rPr>
                        <a:t>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dirty="0">
                          <a:effectLst/>
                        </a:rPr>
                        <a:t>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333648947"/>
                  </a:ext>
                </a:extLst>
              </a:tr>
              <a:tr h="165532">
                <a:tc>
                  <a:txBody>
                    <a:bodyPr/>
                    <a:lstStyle/>
                    <a:p>
                      <a:pPr algn="ctr">
                        <a:lnSpc>
                          <a:spcPct val="107000"/>
                        </a:lnSpc>
                        <a:spcAft>
                          <a:spcPts val="0"/>
                        </a:spcAft>
                      </a:pPr>
                      <a:r>
                        <a:rPr lang="tr-TR" sz="1000" u="sng" dirty="0">
                          <a:effectLst/>
                          <a:hlinkClick r:id="rId3"/>
                        </a:rPr>
                        <a:t>EGT1051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Eğitime Giriş</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862118631"/>
                  </a:ext>
                </a:extLst>
              </a:tr>
              <a:tr h="165532">
                <a:tc>
                  <a:txBody>
                    <a:bodyPr/>
                    <a:lstStyle/>
                    <a:p>
                      <a:pPr algn="ctr">
                        <a:lnSpc>
                          <a:spcPct val="107000"/>
                        </a:lnSpc>
                        <a:spcAft>
                          <a:spcPts val="0"/>
                        </a:spcAft>
                      </a:pPr>
                      <a:r>
                        <a:rPr lang="tr-TR" sz="1000" u="sng" dirty="0">
                          <a:effectLst/>
                          <a:hlinkClick r:id="rId4"/>
                        </a:rPr>
                        <a:t>ATA1041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Atatürk İlkeleri ve İnkılap Tarihi 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087075253"/>
                  </a:ext>
                </a:extLst>
              </a:tr>
              <a:tr h="165532">
                <a:tc>
                  <a:txBody>
                    <a:bodyPr/>
                    <a:lstStyle/>
                    <a:p>
                      <a:pPr algn="ctr">
                        <a:lnSpc>
                          <a:spcPct val="107000"/>
                        </a:lnSpc>
                        <a:spcAft>
                          <a:spcPts val="0"/>
                        </a:spcAft>
                      </a:pPr>
                      <a:r>
                        <a:rPr lang="tr-TR" sz="1000" u="sng">
                          <a:effectLst/>
                          <a:hlinkClick r:id="rId5"/>
                        </a:rPr>
                        <a:t>MDB1091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İngilizce 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419944512"/>
                  </a:ext>
                </a:extLst>
              </a:tr>
              <a:tr h="165532">
                <a:tc>
                  <a:txBody>
                    <a:bodyPr/>
                    <a:lstStyle/>
                    <a:p>
                      <a:pPr algn="ctr">
                        <a:lnSpc>
                          <a:spcPct val="107000"/>
                        </a:lnSpc>
                        <a:spcAft>
                          <a:spcPts val="0"/>
                        </a:spcAft>
                      </a:pPr>
                      <a:r>
                        <a:rPr lang="tr-TR" sz="1000" u="sng" dirty="0">
                          <a:effectLst/>
                          <a:hlinkClick r:id="rId6"/>
                        </a:rPr>
                        <a:t>PDR1211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Kültürel Antropoloji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349249828"/>
                  </a:ext>
                </a:extLst>
              </a:tr>
              <a:tr h="165532">
                <a:tc>
                  <a:txBody>
                    <a:bodyPr/>
                    <a:lstStyle/>
                    <a:p>
                      <a:pPr algn="ctr">
                        <a:lnSpc>
                          <a:spcPct val="107000"/>
                        </a:lnSpc>
                        <a:spcAft>
                          <a:spcPts val="0"/>
                        </a:spcAft>
                      </a:pPr>
                      <a:r>
                        <a:rPr lang="tr-TR" sz="1000" u="sng" dirty="0">
                          <a:effectLst/>
                          <a:hlinkClick r:id="rId7"/>
                        </a:rPr>
                        <a:t>TRO1901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Türk Dili 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373045912"/>
                  </a:ext>
                </a:extLst>
              </a:tr>
              <a:tr h="165532">
                <a:tc>
                  <a:txBody>
                    <a:bodyPr/>
                    <a:lstStyle/>
                    <a:p>
                      <a:pPr algn="ctr">
                        <a:lnSpc>
                          <a:spcPct val="107000"/>
                        </a:lnSpc>
                        <a:spcAft>
                          <a:spcPts val="0"/>
                        </a:spcAft>
                      </a:pPr>
                      <a:r>
                        <a:rPr lang="tr-TR" sz="1000" u="sng">
                          <a:effectLst/>
                          <a:hlinkClick r:id="rId8"/>
                        </a:rPr>
                        <a:t>PDR1212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Fizyolojik Psikoloji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4045848224"/>
                  </a:ext>
                </a:extLst>
              </a:tr>
              <a:tr h="165532">
                <a:tc>
                  <a:txBody>
                    <a:bodyPr/>
                    <a:lstStyle/>
                    <a:p>
                      <a:pPr algn="ctr">
                        <a:lnSpc>
                          <a:spcPct val="107000"/>
                        </a:lnSpc>
                        <a:spcAft>
                          <a:spcPts val="0"/>
                        </a:spcAft>
                      </a:pPr>
                      <a:r>
                        <a:rPr lang="tr-TR" sz="1000" u="sng" dirty="0">
                          <a:effectLst/>
                          <a:hlinkClick r:id="rId9"/>
                        </a:rPr>
                        <a:t>PDR1202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Gelişim Psikolojisi 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74491301"/>
                  </a:ext>
                </a:extLst>
              </a:tr>
              <a:tr h="165532">
                <a:tc>
                  <a:txBody>
                    <a:bodyPr/>
                    <a:lstStyle/>
                    <a:p>
                      <a:pPr algn="ctr">
                        <a:lnSpc>
                          <a:spcPct val="107000"/>
                        </a:lnSpc>
                        <a:spcAft>
                          <a:spcPts val="0"/>
                        </a:spcAft>
                      </a:pPr>
                      <a:r>
                        <a:rPr lang="tr-TR" sz="1000" u="sng">
                          <a:effectLst/>
                          <a:hlinkClick r:id="rId10"/>
                        </a:rPr>
                        <a:t>PDR1222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Okullarda Rehberlik Ve Psikolojik Danışma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057550246"/>
                  </a:ext>
                </a:extLst>
              </a:tr>
              <a:tr h="165532">
                <a:tc>
                  <a:txBody>
                    <a:bodyPr/>
                    <a:lstStyle/>
                    <a:p>
                      <a:pPr algn="ctr">
                        <a:lnSpc>
                          <a:spcPct val="107000"/>
                        </a:lnSpc>
                        <a:spcAft>
                          <a:spcPts val="0"/>
                        </a:spcAft>
                      </a:pPr>
                      <a:r>
                        <a:rPr lang="tr-TR" sz="1000" u="sng" dirty="0">
                          <a:effectLst/>
                          <a:hlinkClick r:id="rId11"/>
                        </a:rPr>
                        <a:t>EGT1020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Eğitim Felsefesi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401333515"/>
                  </a:ext>
                </a:extLst>
              </a:tr>
              <a:tr h="165532">
                <a:tc>
                  <a:txBody>
                    <a:bodyPr/>
                    <a:lstStyle/>
                    <a:p>
                      <a:pPr algn="ctr">
                        <a:lnSpc>
                          <a:spcPct val="107000"/>
                        </a:lnSpc>
                        <a:spcAft>
                          <a:spcPts val="0"/>
                        </a:spcAft>
                      </a:pPr>
                      <a:r>
                        <a:rPr lang="tr-TR" sz="1000" u="sng" dirty="0">
                          <a:effectLst/>
                          <a:hlinkClick r:id="rId12"/>
                        </a:rPr>
                        <a:t>ATA1042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Atatürk İlkeleri ve İnkılap Tarihi 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280189511"/>
                  </a:ext>
                </a:extLst>
              </a:tr>
              <a:tr h="165532">
                <a:tc>
                  <a:txBody>
                    <a:bodyPr/>
                    <a:lstStyle/>
                    <a:p>
                      <a:pPr algn="ctr">
                        <a:lnSpc>
                          <a:spcPct val="107000"/>
                        </a:lnSpc>
                        <a:spcAft>
                          <a:spcPts val="0"/>
                        </a:spcAft>
                      </a:pPr>
                      <a:r>
                        <a:rPr lang="tr-TR" sz="1000" u="sng">
                          <a:effectLst/>
                          <a:hlinkClick r:id="rId13"/>
                        </a:rPr>
                        <a:t>BTO1810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Öğretim Teknolojileri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834430338"/>
                  </a:ext>
                </a:extLst>
              </a:tr>
              <a:tr h="165532">
                <a:tc>
                  <a:txBody>
                    <a:bodyPr/>
                    <a:lstStyle/>
                    <a:p>
                      <a:pPr algn="ctr">
                        <a:lnSpc>
                          <a:spcPct val="107000"/>
                        </a:lnSpc>
                        <a:spcAft>
                          <a:spcPts val="0"/>
                        </a:spcAft>
                      </a:pPr>
                      <a:r>
                        <a:rPr lang="tr-TR" sz="1000" u="sng" dirty="0">
                          <a:effectLst/>
                          <a:hlinkClick r:id="rId14"/>
                        </a:rPr>
                        <a:t>TRO1902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Türk Dili 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216052340"/>
                  </a:ext>
                </a:extLst>
              </a:tr>
              <a:tr h="165532">
                <a:tc>
                  <a:txBody>
                    <a:bodyPr/>
                    <a:lstStyle/>
                    <a:p>
                      <a:pPr algn="ctr">
                        <a:lnSpc>
                          <a:spcPct val="107000"/>
                        </a:lnSpc>
                        <a:spcAft>
                          <a:spcPts val="0"/>
                        </a:spcAft>
                      </a:pPr>
                      <a:r>
                        <a:rPr lang="tr-TR" sz="1000" u="sng" dirty="0">
                          <a:effectLst/>
                          <a:hlinkClick r:id="rId15"/>
                        </a:rPr>
                        <a:t>PDR2231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Temel İstatistik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462646676"/>
                  </a:ext>
                </a:extLst>
              </a:tr>
              <a:tr h="165532">
                <a:tc>
                  <a:txBody>
                    <a:bodyPr/>
                    <a:lstStyle/>
                    <a:p>
                      <a:pPr algn="ctr">
                        <a:lnSpc>
                          <a:spcPct val="107000"/>
                        </a:lnSpc>
                        <a:spcAft>
                          <a:spcPts val="0"/>
                        </a:spcAft>
                      </a:pPr>
                      <a:r>
                        <a:rPr lang="tr-TR" sz="1000" u="sng">
                          <a:effectLst/>
                          <a:hlinkClick r:id="rId16"/>
                        </a:rPr>
                        <a:t>PDR2201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Gelişim Psikolojisi 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857839486"/>
                  </a:ext>
                </a:extLst>
              </a:tr>
              <a:tr h="165532">
                <a:tc>
                  <a:txBody>
                    <a:bodyPr/>
                    <a:lstStyle/>
                    <a:p>
                      <a:pPr algn="ctr">
                        <a:lnSpc>
                          <a:spcPct val="107000"/>
                        </a:lnSpc>
                        <a:spcAft>
                          <a:spcPts val="0"/>
                        </a:spcAft>
                      </a:pPr>
                      <a:r>
                        <a:rPr lang="tr-TR" sz="1000" u="sng">
                          <a:effectLst/>
                          <a:hlinkClick r:id="rId17"/>
                        </a:rPr>
                        <a:t>PDR2221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Sosyal Psikoloji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612411342"/>
                  </a:ext>
                </a:extLst>
              </a:tr>
              <a:tr h="165532">
                <a:tc>
                  <a:txBody>
                    <a:bodyPr/>
                    <a:lstStyle/>
                    <a:p>
                      <a:pPr algn="ctr">
                        <a:lnSpc>
                          <a:spcPct val="107000"/>
                        </a:lnSpc>
                        <a:spcAft>
                          <a:spcPts val="0"/>
                        </a:spcAft>
                      </a:pPr>
                      <a:r>
                        <a:rPr lang="tr-TR" sz="1000" u="sng">
                          <a:effectLst/>
                          <a:hlinkClick r:id="rId18"/>
                        </a:rPr>
                        <a:t>PDR2211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Öğrenme Psikolojisi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1012606450"/>
                  </a:ext>
                </a:extLst>
              </a:tr>
              <a:tr h="165532">
                <a:tc>
                  <a:txBody>
                    <a:bodyPr/>
                    <a:lstStyle/>
                    <a:p>
                      <a:pPr algn="ctr">
                        <a:lnSpc>
                          <a:spcPct val="107000"/>
                        </a:lnSpc>
                        <a:spcAft>
                          <a:spcPts val="0"/>
                        </a:spcAft>
                      </a:pPr>
                      <a:r>
                        <a:rPr lang="tr-TR" sz="1000" u="sng" dirty="0">
                          <a:effectLst/>
                          <a:hlinkClick r:id="rId19"/>
                        </a:rPr>
                        <a:t>EGT2010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Öğretim İlke ve Yöntemleri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568395828"/>
                  </a:ext>
                </a:extLst>
              </a:tr>
              <a:tr h="165532">
                <a:tc>
                  <a:txBody>
                    <a:bodyPr/>
                    <a:lstStyle/>
                    <a:p>
                      <a:pPr algn="ctr">
                        <a:lnSpc>
                          <a:spcPct val="107000"/>
                        </a:lnSpc>
                        <a:spcAft>
                          <a:spcPts val="0"/>
                        </a:spcAft>
                      </a:pPr>
                      <a:r>
                        <a:rPr lang="tr-TR" sz="1000" dirty="0">
                          <a:effectLst/>
                        </a:rPr>
                        <a:t>SEC0001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Seçmeli 1-1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968370542"/>
                  </a:ext>
                </a:extLst>
              </a:tr>
              <a:tr h="165532">
                <a:tc>
                  <a:txBody>
                    <a:bodyPr/>
                    <a:lstStyle/>
                    <a:p>
                      <a:pPr algn="ctr">
                        <a:lnSpc>
                          <a:spcPct val="107000"/>
                        </a:lnSpc>
                        <a:spcAft>
                          <a:spcPts val="0"/>
                        </a:spcAft>
                      </a:pPr>
                      <a:r>
                        <a:rPr lang="tr-TR" sz="1000" u="sng">
                          <a:effectLst/>
                          <a:hlinkClick r:id="rId20"/>
                        </a:rPr>
                        <a:t>PDR2242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Test Dışı Teknikler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98423907"/>
                  </a:ext>
                </a:extLst>
              </a:tr>
              <a:tr h="165532">
                <a:tc>
                  <a:txBody>
                    <a:bodyPr/>
                    <a:lstStyle/>
                    <a:p>
                      <a:pPr algn="ctr">
                        <a:lnSpc>
                          <a:spcPct val="107000"/>
                        </a:lnSpc>
                        <a:spcAft>
                          <a:spcPts val="0"/>
                        </a:spcAft>
                      </a:pPr>
                      <a:r>
                        <a:rPr lang="tr-TR" sz="1000" u="sng">
                          <a:effectLst/>
                          <a:hlinkClick r:id="rId21"/>
                        </a:rPr>
                        <a:t>PDR2222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Yaşam Dönemleri Ve Uyum Sorunları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678828354"/>
                  </a:ext>
                </a:extLst>
              </a:tr>
              <a:tr h="165532">
                <a:tc>
                  <a:txBody>
                    <a:bodyPr/>
                    <a:lstStyle/>
                    <a:p>
                      <a:pPr algn="ctr">
                        <a:lnSpc>
                          <a:spcPct val="107000"/>
                        </a:lnSpc>
                        <a:spcAft>
                          <a:spcPts val="0"/>
                        </a:spcAft>
                      </a:pPr>
                      <a:r>
                        <a:rPr lang="tr-TR" sz="1000" u="sng" dirty="0">
                          <a:effectLst/>
                          <a:hlinkClick r:id="rId22"/>
                        </a:rPr>
                        <a:t>PDR2212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Kişilik Kuramları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1540897774"/>
                  </a:ext>
                </a:extLst>
              </a:tr>
              <a:tr h="165532">
                <a:tc>
                  <a:txBody>
                    <a:bodyPr/>
                    <a:lstStyle/>
                    <a:p>
                      <a:pPr algn="ctr">
                        <a:lnSpc>
                          <a:spcPct val="107000"/>
                        </a:lnSpc>
                        <a:spcAft>
                          <a:spcPts val="0"/>
                        </a:spcAft>
                      </a:pPr>
                      <a:r>
                        <a:rPr lang="tr-TR" sz="1000" u="sng" dirty="0">
                          <a:effectLst/>
                          <a:hlinkClick r:id="rId23"/>
                        </a:rPr>
                        <a:t>EGT2030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Türk Eğitim Tarihi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1128551557"/>
                  </a:ext>
                </a:extLst>
              </a:tr>
              <a:tr h="165532">
                <a:tc>
                  <a:txBody>
                    <a:bodyPr/>
                    <a:lstStyle/>
                    <a:p>
                      <a:pPr algn="ctr">
                        <a:lnSpc>
                          <a:spcPct val="107000"/>
                        </a:lnSpc>
                        <a:spcAft>
                          <a:spcPts val="0"/>
                        </a:spcAft>
                      </a:pPr>
                      <a:r>
                        <a:rPr lang="tr-TR" sz="1000" u="sng" dirty="0">
                          <a:effectLst/>
                          <a:hlinkClick r:id="rId24"/>
                        </a:rPr>
                        <a:t>EGT2020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Eğitimde Araştırma Yöntemleri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813338153"/>
                  </a:ext>
                </a:extLst>
              </a:tr>
              <a:tr h="165532">
                <a:tc>
                  <a:txBody>
                    <a:bodyPr/>
                    <a:lstStyle/>
                    <a:p>
                      <a:pPr algn="ctr">
                        <a:lnSpc>
                          <a:spcPct val="107000"/>
                        </a:lnSpc>
                        <a:spcAft>
                          <a:spcPts val="0"/>
                        </a:spcAft>
                      </a:pPr>
                      <a:r>
                        <a:rPr lang="tr-TR" sz="1000" u="sng">
                          <a:effectLst/>
                          <a:hlinkClick r:id="rId25"/>
                        </a:rPr>
                        <a:t>PDR2232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Karakter ve Değer Eğitimi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398739638"/>
                  </a:ext>
                </a:extLst>
              </a:tr>
              <a:tr h="165532">
                <a:tc>
                  <a:txBody>
                    <a:bodyPr/>
                    <a:lstStyle/>
                    <a:p>
                      <a:pPr algn="ctr">
                        <a:lnSpc>
                          <a:spcPct val="107000"/>
                        </a:lnSpc>
                        <a:spcAft>
                          <a:spcPts val="0"/>
                        </a:spcAft>
                      </a:pPr>
                      <a:r>
                        <a:rPr lang="tr-TR" sz="1000" u="sng" dirty="0">
                          <a:effectLst/>
                          <a:hlinkClick r:id="rId26"/>
                        </a:rPr>
                        <a:t>SBO2130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nSpc>
                          <a:spcPct val="107000"/>
                        </a:lnSpc>
                        <a:spcAft>
                          <a:spcPts val="0"/>
                        </a:spcAft>
                      </a:pPr>
                      <a:r>
                        <a:rPr lang="tr-TR" sz="1000">
                          <a:effectLst/>
                        </a:rPr>
                        <a:t>Topluma Hizmet Uygulamaları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tc>
                  <a:txBody>
                    <a:bodyPr/>
                    <a:lstStyle/>
                    <a:p>
                      <a:pPr algn="ctr">
                        <a:lnSpc>
                          <a:spcPct val="107000"/>
                        </a:lnSpc>
                        <a:spcAft>
                          <a:spcPts val="0"/>
                        </a:spcAft>
                      </a:pPr>
                      <a:r>
                        <a:rPr lang="tr-TR" sz="1000" dirty="0">
                          <a:effectLst/>
                        </a:rPr>
                        <a:t>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361" marR="42361" marT="0" marB="0" anchor="ctr"/>
                </a:tc>
                <a:extLst>
                  <a:ext uri="{0D108BD9-81ED-4DB2-BD59-A6C34878D82A}">
                    <a16:rowId xmlns:a16="http://schemas.microsoft.com/office/drawing/2014/main" val="3307914942"/>
                  </a:ext>
                </a:extLst>
              </a:tr>
            </a:tbl>
          </a:graphicData>
        </a:graphic>
      </p:graphicFrame>
      <p:sp>
        <p:nvSpPr>
          <p:cNvPr id="7" name="İçerik Yer Tutucusu 2"/>
          <p:cNvSpPr txBox="1">
            <a:spLocks/>
          </p:cNvSpPr>
          <p:nvPr/>
        </p:nvSpPr>
        <p:spPr>
          <a:xfrm>
            <a:off x="511220" y="1042587"/>
            <a:ext cx="11461439" cy="452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None/>
            </a:pPr>
            <a:r>
              <a:rPr lang="tr-TR" b="1" dirty="0" smtClean="0">
                <a:solidFill>
                  <a:srgbClr val="0000FF"/>
                </a:solidFill>
              </a:rPr>
              <a:t>Dersler ile Program Çıktıları Matrisi</a:t>
            </a:r>
            <a:endParaRPr lang="tr-TR" dirty="0"/>
          </a:p>
        </p:txBody>
      </p:sp>
    </p:spTree>
    <p:extLst>
      <p:ext uri="{BB962C8B-B14F-4D97-AF65-F5344CB8AC3E}">
        <p14:creationId xmlns:p14="http://schemas.microsoft.com/office/powerpoint/2010/main" val="1712978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3" y="145280"/>
            <a:ext cx="10418853" cy="1008402"/>
          </a:xfrm>
        </p:spPr>
        <p:txBody>
          <a:bodyPr>
            <a:normAutofit/>
          </a:bodyPr>
          <a:lstStyle/>
          <a:p>
            <a:pPr lvl="0" algn="ctr"/>
            <a:r>
              <a:rPr lang="tr-TR" sz="3200" b="1" dirty="0" smtClean="0">
                <a:solidFill>
                  <a:srgbClr val="0000FF"/>
                </a:solidFill>
                <a:latin typeface="+mn-lt"/>
              </a:rPr>
              <a:t>Öğretim Programlarının Oluşturulmasında Dikkat Edilecek Hususlar</a:t>
            </a:r>
            <a:endParaRPr lang="tr-TR" sz="3200" dirty="0">
              <a:solidFill>
                <a:srgbClr val="0000FF"/>
              </a:solidFill>
              <a:latin typeface="+mn-lt"/>
            </a:endParaRPr>
          </a:p>
        </p:txBody>
      </p:sp>
      <p:sp>
        <p:nvSpPr>
          <p:cNvPr id="3" name="İçerik Yer Tutucusu 2"/>
          <p:cNvSpPr>
            <a:spLocks noGrp="1"/>
          </p:cNvSpPr>
          <p:nvPr>
            <p:ph idx="1"/>
          </p:nvPr>
        </p:nvSpPr>
        <p:spPr>
          <a:xfrm>
            <a:off x="474291" y="1153683"/>
            <a:ext cx="11455638" cy="726392"/>
          </a:xfrm>
        </p:spPr>
        <p:txBody>
          <a:bodyPr>
            <a:noAutofit/>
          </a:bodyPr>
          <a:lstStyle/>
          <a:p>
            <a:pPr marL="360000" indent="-360000">
              <a:lnSpc>
                <a:spcPct val="100000"/>
              </a:lnSpc>
              <a:spcBef>
                <a:spcPts val="0"/>
              </a:spcBef>
              <a:spcAft>
                <a:spcPts val="400"/>
              </a:spcAft>
            </a:pPr>
            <a:r>
              <a:rPr lang="tr-TR" sz="2400" b="1" dirty="0"/>
              <a:t>Ders öğrenme çıktılarını </a:t>
            </a:r>
            <a:r>
              <a:rPr lang="tr-TR" sz="2400" dirty="0"/>
              <a:t>göz önüne alarak Üniversitemizce belirlenen ortak formata uygun olarak ders öğretim planlarını hazırlanmalıdır. </a:t>
            </a:r>
          </a:p>
          <a:p>
            <a:pPr marL="360000" lvl="0" indent="-360000">
              <a:lnSpc>
                <a:spcPct val="100000"/>
              </a:lnSpc>
              <a:spcBef>
                <a:spcPts val="0"/>
              </a:spcBef>
              <a:spcAft>
                <a:spcPts val="400"/>
              </a:spcAft>
            </a:pPr>
            <a:endParaRPr lang="tr-TR" sz="2400"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842C69F5-CFCF-4503-8E53-9C5FB3C63CE8}"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53</a:t>
            </a:fld>
            <a:endParaRPr lang="tr-T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133" y="1990452"/>
            <a:ext cx="9905339" cy="4234763"/>
          </a:xfrm>
          <a:prstGeom prst="rect">
            <a:avLst/>
          </a:prstGeom>
        </p:spPr>
      </p:pic>
    </p:spTree>
    <p:extLst>
      <p:ext uri="{BB962C8B-B14F-4D97-AF65-F5344CB8AC3E}">
        <p14:creationId xmlns:p14="http://schemas.microsoft.com/office/powerpoint/2010/main" val="121104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3" y="145280"/>
            <a:ext cx="11024075" cy="1008402"/>
          </a:xfrm>
        </p:spPr>
        <p:txBody>
          <a:bodyPr>
            <a:normAutofit/>
          </a:bodyPr>
          <a:lstStyle/>
          <a:p>
            <a:pPr lvl="0" algn="ctr"/>
            <a:r>
              <a:rPr lang="tr-TR" sz="3200" b="1" dirty="0" smtClean="0">
                <a:solidFill>
                  <a:srgbClr val="0000FF"/>
                </a:solidFill>
                <a:latin typeface="+mn-lt"/>
              </a:rPr>
              <a:t>Öğretim Programlarının Oluşturulmasında Dikkat Edilecek Hususlar</a:t>
            </a:r>
            <a:endParaRPr lang="tr-TR" sz="3200" dirty="0">
              <a:solidFill>
                <a:srgbClr val="0000FF"/>
              </a:solidFill>
              <a:latin typeface="+mn-lt"/>
            </a:endParaRPr>
          </a:p>
        </p:txBody>
      </p:sp>
      <p:sp>
        <p:nvSpPr>
          <p:cNvPr id="3" name="İçerik Yer Tutucusu 2"/>
          <p:cNvSpPr>
            <a:spLocks noGrp="1"/>
          </p:cNvSpPr>
          <p:nvPr>
            <p:ph idx="1"/>
          </p:nvPr>
        </p:nvSpPr>
        <p:spPr>
          <a:xfrm>
            <a:off x="512748" y="1461330"/>
            <a:ext cx="11297540" cy="4606183"/>
          </a:xfrm>
        </p:spPr>
        <p:txBody>
          <a:bodyPr>
            <a:noAutofit/>
          </a:bodyPr>
          <a:lstStyle/>
          <a:p>
            <a:pPr marL="360000" indent="-360000">
              <a:lnSpc>
                <a:spcPct val="100000"/>
              </a:lnSpc>
              <a:spcBef>
                <a:spcPts val="0"/>
              </a:spcBef>
              <a:spcAft>
                <a:spcPts val="400"/>
              </a:spcAft>
            </a:pPr>
            <a:r>
              <a:rPr lang="tr-TR" b="1" dirty="0">
                <a:solidFill>
                  <a:srgbClr val="FF0000"/>
                </a:solidFill>
              </a:rPr>
              <a:t>Ders öğrenme çıktılarını </a:t>
            </a:r>
            <a:r>
              <a:rPr lang="tr-TR" dirty="0" smtClean="0"/>
              <a:t>dikkate alarak </a:t>
            </a:r>
            <a:r>
              <a:rPr lang="tr-TR" dirty="0"/>
              <a:t>Üniversitemizce belirlenen ortak formata uygun olarak </a:t>
            </a:r>
            <a:r>
              <a:rPr lang="tr-TR" b="1" dirty="0">
                <a:solidFill>
                  <a:srgbClr val="FF0000"/>
                </a:solidFill>
              </a:rPr>
              <a:t>ders öğretim planlarını </a:t>
            </a:r>
            <a:r>
              <a:rPr lang="tr-TR" b="1" dirty="0" smtClean="0">
                <a:solidFill>
                  <a:srgbClr val="FF0000"/>
                </a:solidFill>
              </a:rPr>
              <a:t>(dersler, içerikleri, amaç ve </a:t>
            </a:r>
            <a:r>
              <a:rPr lang="tr-TR" b="1" dirty="0" err="1" smtClean="0">
                <a:solidFill>
                  <a:srgbClr val="FF0000"/>
                </a:solidFill>
              </a:rPr>
              <a:t>çıktışları</a:t>
            </a:r>
            <a:r>
              <a:rPr lang="tr-TR" b="1" dirty="0" smtClean="0">
                <a:solidFill>
                  <a:srgbClr val="FF0000"/>
                </a:solidFill>
              </a:rPr>
              <a:t>, ders planları, vb.) </a:t>
            </a:r>
            <a:r>
              <a:rPr lang="tr-TR" dirty="0" smtClean="0"/>
              <a:t>hazırlanmalıdır</a:t>
            </a:r>
            <a:r>
              <a:rPr lang="tr-TR" dirty="0"/>
              <a:t>. </a:t>
            </a:r>
            <a:endParaRPr lang="tr-TR" dirty="0" smtClean="0"/>
          </a:p>
          <a:p>
            <a:pPr marL="360000" lvl="0" indent="-360000">
              <a:lnSpc>
                <a:spcPct val="100000"/>
              </a:lnSpc>
              <a:spcBef>
                <a:spcPts val="0"/>
              </a:spcBef>
              <a:spcAft>
                <a:spcPts val="400"/>
              </a:spcAft>
            </a:pPr>
            <a:endParaRPr lang="tr-TR" dirty="0" smtClean="0"/>
          </a:p>
          <a:p>
            <a:pPr marL="360000" lvl="0" indent="-360000">
              <a:lnSpc>
                <a:spcPct val="100000"/>
              </a:lnSpc>
              <a:spcBef>
                <a:spcPts val="0"/>
              </a:spcBef>
              <a:spcAft>
                <a:spcPts val="400"/>
              </a:spcAft>
            </a:pPr>
            <a:r>
              <a:rPr lang="tr-TR" dirty="0" smtClean="0"/>
              <a:t>Ders </a:t>
            </a:r>
            <a:r>
              <a:rPr lang="tr-TR" dirty="0"/>
              <a:t>öğrenme çıktılarına ulaşabilmek için her bir dersin </a:t>
            </a:r>
            <a:r>
              <a:rPr lang="tr-TR" b="1" dirty="0">
                <a:solidFill>
                  <a:srgbClr val="0000FF"/>
                </a:solidFill>
              </a:rPr>
              <a:t>gerekli iş yükü ve AKTS kredisi </a:t>
            </a:r>
            <a:r>
              <a:rPr lang="tr-TR" dirty="0"/>
              <a:t>hesaplanmalıdır. </a:t>
            </a:r>
            <a:endParaRPr lang="tr-TR" dirty="0" smtClean="0"/>
          </a:p>
          <a:p>
            <a:pPr marL="360000" indent="-360000">
              <a:lnSpc>
                <a:spcPct val="100000"/>
              </a:lnSpc>
              <a:spcBef>
                <a:spcPts val="0"/>
              </a:spcBef>
              <a:spcAft>
                <a:spcPts val="400"/>
              </a:spcAft>
            </a:pPr>
            <a:endParaRPr lang="tr-TR" dirty="0" smtClean="0">
              <a:solidFill>
                <a:srgbClr val="FF0000"/>
              </a:solidFill>
            </a:endParaRPr>
          </a:p>
          <a:p>
            <a:pPr marL="360000" indent="-360000">
              <a:lnSpc>
                <a:spcPct val="100000"/>
              </a:lnSpc>
              <a:spcBef>
                <a:spcPts val="0"/>
              </a:spcBef>
              <a:spcAft>
                <a:spcPts val="400"/>
              </a:spcAft>
            </a:pPr>
            <a:r>
              <a:rPr lang="tr-TR" dirty="0" smtClean="0">
                <a:solidFill>
                  <a:srgbClr val="FF0000"/>
                </a:solidFill>
              </a:rPr>
              <a:t>Türk </a:t>
            </a:r>
            <a:r>
              <a:rPr lang="tr-TR" dirty="0">
                <a:solidFill>
                  <a:srgbClr val="FF0000"/>
                </a:solidFill>
              </a:rPr>
              <a:t>Dili - I ve II, Atatürk İlkeleri ve İnkılap Tarihi - I ve II, Yabancı Dil - I ve II, Kariyer Planlama </a:t>
            </a:r>
            <a:r>
              <a:rPr lang="tr-TR" dirty="0"/>
              <a:t>derslerinin öğrenim çıktıları ve </a:t>
            </a:r>
            <a:r>
              <a:rPr lang="tr-TR" dirty="0" err="1"/>
              <a:t>AKTS’leri</a:t>
            </a:r>
            <a:r>
              <a:rPr lang="tr-TR" dirty="0"/>
              <a:t> </a:t>
            </a:r>
            <a:r>
              <a:rPr lang="tr-TR" b="1" dirty="0">
                <a:solidFill>
                  <a:srgbClr val="0000FF"/>
                </a:solidFill>
              </a:rPr>
              <a:t>tüm Üniversite programları için ortak olarak belirlenmelidir.</a:t>
            </a:r>
          </a:p>
          <a:p>
            <a:pPr marL="360000" lvl="0" indent="-360000">
              <a:lnSpc>
                <a:spcPct val="100000"/>
              </a:lnSpc>
              <a:spcBef>
                <a:spcPts val="0"/>
              </a:spcBef>
              <a:spcAft>
                <a:spcPts val="400"/>
              </a:spcAft>
            </a:pPr>
            <a:endParaRPr lang="tr-TR" dirty="0"/>
          </a:p>
          <a:p>
            <a:pPr marL="360000" lvl="1" indent="-360000">
              <a:lnSpc>
                <a:spcPct val="100000"/>
              </a:lnSpc>
              <a:spcBef>
                <a:spcPts val="0"/>
              </a:spcBef>
              <a:spcAft>
                <a:spcPts val="400"/>
              </a:spcAft>
            </a:pPr>
            <a:endParaRPr lang="tr-TR" sz="2800"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7910B429-6195-4EC4-AA36-D9C19EE947AB}"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54</a:t>
            </a:fld>
            <a:endParaRPr lang="tr-TR"/>
          </a:p>
        </p:txBody>
      </p:sp>
    </p:spTree>
    <p:extLst>
      <p:ext uri="{BB962C8B-B14F-4D97-AF65-F5344CB8AC3E}">
        <p14:creationId xmlns:p14="http://schemas.microsoft.com/office/powerpoint/2010/main" val="81533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4" y="145280"/>
            <a:ext cx="10409228" cy="1008402"/>
          </a:xfrm>
        </p:spPr>
        <p:txBody>
          <a:bodyPr>
            <a:normAutofit/>
          </a:bodyPr>
          <a:lstStyle/>
          <a:p>
            <a:pPr lvl="0" algn="ctr"/>
            <a:r>
              <a:rPr lang="tr-TR" sz="3200" b="1" dirty="0" smtClean="0">
                <a:solidFill>
                  <a:srgbClr val="0000FF"/>
                </a:solidFill>
                <a:latin typeface="+mn-lt"/>
              </a:rPr>
              <a:t>Öğretim </a:t>
            </a:r>
            <a:r>
              <a:rPr lang="tr-TR" sz="3200" b="1" dirty="0">
                <a:solidFill>
                  <a:srgbClr val="0000FF"/>
                </a:solidFill>
                <a:latin typeface="+mn-lt"/>
              </a:rPr>
              <a:t>Programlarının Oluşturulmasında Dikkat Edilecek Hususlar</a:t>
            </a:r>
            <a:endParaRPr lang="tr-TR" sz="3200" dirty="0">
              <a:solidFill>
                <a:srgbClr val="0000FF"/>
              </a:solidFill>
              <a:latin typeface="+mn-lt"/>
            </a:endParaRPr>
          </a:p>
        </p:txBody>
      </p:sp>
      <p:sp>
        <p:nvSpPr>
          <p:cNvPr id="3" name="İçerik Yer Tutucusu 2"/>
          <p:cNvSpPr>
            <a:spLocks noGrp="1"/>
          </p:cNvSpPr>
          <p:nvPr>
            <p:ph idx="1"/>
          </p:nvPr>
        </p:nvSpPr>
        <p:spPr>
          <a:xfrm>
            <a:off x="504201" y="1247686"/>
            <a:ext cx="11442819" cy="2549453"/>
          </a:xfrm>
        </p:spPr>
        <p:txBody>
          <a:bodyPr>
            <a:noAutofit/>
          </a:bodyPr>
          <a:lstStyle/>
          <a:p>
            <a:pPr marL="360000" lvl="1" indent="-360000">
              <a:lnSpc>
                <a:spcPct val="100000"/>
              </a:lnSpc>
              <a:spcBef>
                <a:spcPts val="0"/>
              </a:spcBef>
              <a:spcAft>
                <a:spcPts val="400"/>
              </a:spcAft>
            </a:pPr>
            <a:r>
              <a:rPr lang="tr-TR" sz="2300" dirty="0"/>
              <a:t>Ders </a:t>
            </a:r>
            <a:r>
              <a:rPr lang="tr-TR" sz="2300" dirty="0" err="1"/>
              <a:t>AKTS’lerinin</a:t>
            </a:r>
            <a:r>
              <a:rPr lang="tr-TR" sz="2300" dirty="0"/>
              <a:t> öğrenci iş yüküne göre belirlenmesi ve </a:t>
            </a:r>
            <a:r>
              <a:rPr lang="tr-TR" sz="2300" b="1" dirty="0">
                <a:solidFill>
                  <a:srgbClr val="0000FF"/>
                </a:solidFill>
              </a:rPr>
              <a:t>bir </a:t>
            </a:r>
            <a:r>
              <a:rPr lang="tr-TR" sz="2300" b="1" dirty="0" err="1">
                <a:solidFill>
                  <a:srgbClr val="0000FF"/>
                </a:solidFill>
              </a:rPr>
              <a:t>AKTS’nin</a:t>
            </a:r>
            <a:r>
              <a:rPr lang="tr-TR" sz="2300" b="1" dirty="0">
                <a:solidFill>
                  <a:srgbClr val="0000FF"/>
                </a:solidFill>
              </a:rPr>
              <a:t> 25-30 saatlik </a:t>
            </a:r>
            <a:r>
              <a:rPr lang="tr-TR" sz="2300" dirty="0"/>
              <a:t>çalışmaya karşılık gelmesi sağlanmalıdır.</a:t>
            </a:r>
          </a:p>
          <a:p>
            <a:pPr marL="360000" indent="-360000">
              <a:lnSpc>
                <a:spcPct val="100000"/>
              </a:lnSpc>
              <a:spcBef>
                <a:spcPts val="0"/>
              </a:spcBef>
              <a:spcAft>
                <a:spcPts val="400"/>
              </a:spcAft>
            </a:pPr>
            <a:endParaRPr lang="tr-TR" sz="2300" dirty="0" smtClean="0"/>
          </a:p>
          <a:p>
            <a:pPr marL="360000" indent="-360000">
              <a:lnSpc>
                <a:spcPct val="100000"/>
              </a:lnSpc>
              <a:spcBef>
                <a:spcPts val="0"/>
              </a:spcBef>
              <a:spcAft>
                <a:spcPts val="400"/>
              </a:spcAft>
            </a:pPr>
            <a:r>
              <a:rPr lang="tr-TR" sz="2300" dirty="0" smtClean="0"/>
              <a:t>Her </a:t>
            </a:r>
            <a:r>
              <a:rPr lang="tr-TR" sz="2300" dirty="0"/>
              <a:t>dönem için öğretim programındaki derslerin toplam </a:t>
            </a:r>
            <a:r>
              <a:rPr lang="tr-TR" sz="2300" b="1" dirty="0">
                <a:solidFill>
                  <a:srgbClr val="FF0000"/>
                </a:solidFill>
              </a:rPr>
              <a:t>AKTS değeri </a:t>
            </a:r>
            <a:r>
              <a:rPr lang="tr-TR" sz="2300" b="1" dirty="0">
                <a:solidFill>
                  <a:srgbClr val="0000FF"/>
                </a:solidFill>
              </a:rPr>
              <a:t>30 AKTS olmalıdır</a:t>
            </a:r>
            <a:r>
              <a:rPr lang="tr-TR" sz="2300" dirty="0"/>
              <a:t>. </a:t>
            </a:r>
          </a:p>
          <a:p>
            <a:pPr marL="360000" indent="-360000">
              <a:lnSpc>
                <a:spcPct val="100000"/>
              </a:lnSpc>
              <a:spcBef>
                <a:spcPts val="0"/>
              </a:spcBef>
              <a:spcAft>
                <a:spcPts val="400"/>
              </a:spcAft>
            </a:pPr>
            <a:endParaRPr lang="tr-TR" sz="2300" b="1" dirty="0" smtClean="0">
              <a:solidFill>
                <a:srgbClr val="FF0000"/>
              </a:solidFill>
            </a:endParaRPr>
          </a:p>
          <a:p>
            <a:pPr marL="360000" indent="-360000">
              <a:lnSpc>
                <a:spcPct val="100000"/>
              </a:lnSpc>
              <a:spcBef>
                <a:spcPts val="0"/>
              </a:spcBef>
              <a:spcAft>
                <a:spcPts val="400"/>
              </a:spcAft>
            </a:pPr>
            <a:r>
              <a:rPr lang="tr-TR" sz="2300" b="1" dirty="0" smtClean="0">
                <a:solidFill>
                  <a:srgbClr val="FF0000"/>
                </a:solidFill>
              </a:rPr>
              <a:t>Programların</a:t>
            </a:r>
            <a:r>
              <a:rPr lang="tr-TR" sz="2300" b="1" dirty="0">
                <a:solidFill>
                  <a:srgbClr val="FF0000"/>
                </a:solidFill>
              </a:rPr>
              <a:t>, TYYÇ düzeylerine göre </a:t>
            </a:r>
            <a:r>
              <a:rPr lang="tr-TR" sz="2300" b="1" dirty="0" smtClean="0">
                <a:solidFill>
                  <a:srgbClr val="FF0000"/>
                </a:solidFill>
              </a:rPr>
              <a:t>toplam </a:t>
            </a:r>
            <a:r>
              <a:rPr lang="tr-TR" sz="2300" b="1" dirty="0">
                <a:solidFill>
                  <a:srgbClr val="FF0000"/>
                </a:solidFill>
              </a:rPr>
              <a:t>AKTS miktarları aşağıdaki tabloda verilmiştir. </a:t>
            </a:r>
            <a:endParaRPr lang="tr-TR" sz="2300" dirty="0"/>
          </a:p>
          <a:p>
            <a:pPr marL="360000" lvl="1" indent="-360000">
              <a:lnSpc>
                <a:spcPct val="100000"/>
              </a:lnSpc>
              <a:spcBef>
                <a:spcPts val="0"/>
              </a:spcBef>
              <a:spcAft>
                <a:spcPts val="400"/>
              </a:spcAft>
            </a:pPr>
            <a:endParaRPr lang="tr-TR" sz="2300" dirty="0" smtClean="0">
              <a:solidFill>
                <a:srgbClr val="FF0000"/>
              </a:solidFill>
            </a:endParaRP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37B89BCF-5203-4BA5-86D3-29D5AE6A270E}"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55</a:t>
            </a:fld>
            <a:endParaRPr lang="tr-TR"/>
          </a:p>
        </p:txBody>
      </p:sp>
      <p:graphicFrame>
        <p:nvGraphicFramePr>
          <p:cNvPr id="9" name="Tablo 8"/>
          <p:cNvGraphicFramePr>
            <a:graphicFrameLocks noGrp="1"/>
          </p:cNvGraphicFramePr>
          <p:nvPr>
            <p:extLst>
              <p:ext uri="{D42A27DB-BD31-4B8C-83A1-F6EECF244321}">
                <p14:modId xmlns:p14="http://schemas.microsoft.com/office/powerpoint/2010/main" val="2135226626"/>
              </p:ext>
            </p:extLst>
          </p:nvPr>
        </p:nvGraphicFramePr>
        <p:xfrm>
          <a:off x="504201" y="3982569"/>
          <a:ext cx="11075349" cy="1819019"/>
        </p:xfrm>
        <a:graphic>
          <a:graphicData uri="http://schemas.openxmlformats.org/drawingml/2006/table">
            <a:tbl>
              <a:tblPr firstRow="1" firstCol="1" lastRow="1" lastCol="1" bandRow="1" bandCol="1">
                <a:tableStyleId>{69CF1AB2-1976-4502-BF36-3FF5EA218861}</a:tableStyleId>
              </a:tblPr>
              <a:tblGrid>
                <a:gridCol w="4378628">
                  <a:extLst>
                    <a:ext uri="{9D8B030D-6E8A-4147-A177-3AD203B41FA5}">
                      <a16:colId xmlns:a16="http://schemas.microsoft.com/office/drawing/2014/main" val="2554777342"/>
                    </a:ext>
                  </a:extLst>
                </a:gridCol>
                <a:gridCol w="2047810">
                  <a:extLst>
                    <a:ext uri="{9D8B030D-6E8A-4147-A177-3AD203B41FA5}">
                      <a16:colId xmlns:a16="http://schemas.microsoft.com/office/drawing/2014/main" val="1524020424"/>
                    </a:ext>
                  </a:extLst>
                </a:gridCol>
                <a:gridCol w="4648911">
                  <a:extLst>
                    <a:ext uri="{9D8B030D-6E8A-4147-A177-3AD203B41FA5}">
                      <a16:colId xmlns:a16="http://schemas.microsoft.com/office/drawing/2014/main" val="3756260239"/>
                    </a:ext>
                  </a:extLst>
                </a:gridCol>
              </a:tblGrid>
              <a:tr h="329034">
                <a:tc>
                  <a:txBody>
                    <a:bodyPr/>
                    <a:lstStyle/>
                    <a:p>
                      <a:pPr marL="67945" algn="ctr">
                        <a:spcAft>
                          <a:spcPts val="400"/>
                        </a:spcAft>
                      </a:pPr>
                      <a:r>
                        <a:rPr lang="tr-TR" sz="2000" dirty="0">
                          <a:effectLst/>
                        </a:rPr>
                        <a:t>TYYÇ Düzeyleri</a:t>
                      </a:r>
                      <a:endParaRPr lang="tr-TR" sz="20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68580" algn="ctr">
                        <a:spcAft>
                          <a:spcPts val="400"/>
                        </a:spcAft>
                      </a:pPr>
                      <a:r>
                        <a:rPr lang="tr-TR" sz="2000" dirty="0">
                          <a:effectLst/>
                        </a:rPr>
                        <a:t>Süre (Yıl)</a:t>
                      </a:r>
                      <a:endParaRPr lang="tr-TR" sz="20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70485" algn="ctr">
                        <a:spcAft>
                          <a:spcPts val="400"/>
                        </a:spcAft>
                      </a:pPr>
                      <a:r>
                        <a:rPr lang="tr-TR" sz="2000" dirty="0">
                          <a:effectLst/>
                        </a:rPr>
                        <a:t>Toplam AKTS Kredisi </a:t>
                      </a:r>
                      <a:r>
                        <a:rPr lang="tr-TR" sz="2000" i="1" dirty="0">
                          <a:solidFill>
                            <a:srgbClr val="0000FF"/>
                          </a:solidFill>
                          <a:effectLst/>
                        </a:rPr>
                        <a:t>(Yıl x 60 AKTS)</a:t>
                      </a:r>
                      <a:endParaRPr lang="tr-TR" sz="2000" i="1" dirty="0">
                        <a:solidFill>
                          <a:srgbClr val="0000FF"/>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4787585"/>
                  </a:ext>
                </a:extLst>
              </a:tr>
              <a:tr h="325792">
                <a:tc>
                  <a:txBody>
                    <a:bodyPr/>
                    <a:lstStyle/>
                    <a:p>
                      <a:pPr marL="67945">
                        <a:spcAft>
                          <a:spcPts val="400"/>
                        </a:spcAft>
                      </a:pPr>
                      <a:r>
                        <a:rPr lang="tr-TR" sz="2000" dirty="0">
                          <a:effectLst/>
                        </a:rPr>
                        <a:t>8. Düzey (Doktora)</a:t>
                      </a:r>
                      <a:endParaRPr lang="tr-TR" sz="20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68580" algn="ctr">
                        <a:spcAft>
                          <a:spcPts val="400"/>
                        </a:spcAft>
                      </a:pPr>
                      <a:r>
                        <a:rPr lang="tr-TR" sz="2000" b="1" dirty="0">
                          <a:solidFill>
                            <a:srgbClr val="FF0000"/>
                          </a:solidFill>
                          <a:effectLst/>
                        </a:rPr>
                        <a:t>3 - 4</a:t>
                      </a:r>
                      <a:endParaRPr lang="tr-TR" sz="2000" b="1"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70485" algn="ctr">
                        <a:spcAft>
                          <a:spcPts val="400"/>
                        </a:spcAft>
                      </a:pPr>
                      <a:r>
                        <a:rPr lang="tr-TR" sz="2000" dirty="0">
                          <a:solidFill>
                            <a:srgbClr val="FF0000"/>
                          </a:solidFill>
                          <a:effectLst/>
                        </a:rPr>
                        <a:t>180 - 240</a:t>
                      </a:r>
                      <a:endParaRPr lang="tr-TR" sz="2000"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0927727"/>
                  </a:ext>
                </a:extLst>
              </a:tr>
              <a:tr h="325792">
                <a:tc>
                  <a:txBody>
                    <a:bodyPr/>
                    <a:lstStyle/>
                    <a:p>
                      <a:pPr marL="67945">
                        <a:spcAft>
                          <a:spcPts val="400"/>
                        </a:spcAft>
                      </a:pPr>
                      <a:r>
                        <a:rPr lang="tr-TR" sz="2000" dirty="0">
                          <a:effectLst/>
                        </a:rPr>
                        <a:t>7. Düzey (Yüksek Lisans)</a:t>
                      </a:r>
                      <a:endParaRPr lang="tr-TR" sz="20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68580" algn="ctr">
                        <a:spcAft>
                          <a:spcPts val="400"/>
                        </a:spcAft>
                      </a:pPr>
                      <a:r>
                        <a:rPr lang="tr-TR" sz="2000" b="1" dirty="0">
                          <a:solidFill>
                            <a:srgbClr val="FF0000"/>
                          </a:solidFill>
                          <a:effectLst/>
                        </a:rPr>
                        <a:t>1,5 - 2</a:t>
                      </a:r>
                      <a:endParaRPr lang="tr-TR" sz="2000" b="1"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70485" algn="ctr">
                        <a:spcAft>
                          <a:spcPts val="400"/>
                        </a:spcAft>
                      </a:pPr>
                      <a:r>
                        <a:rPr lang="tr-TR" sz="2000" dirty="0">
                          <a:solidFill>
                            <a:srgbClr val="FF0000"/>
                          </a:solidFill>
                          <a:effectLst/>
                        </a:rPr>
                        <a:t>90 - 120</a:t>
                      </a:r>
                      <a:endParaRPr lang="tr-TR" sz="2000"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329256"/>
                  </a:ext>
                </a:extLst>
              </a:tr>
              <a:tr h="325792">
                <a:tc>
                  <a:txBody>
                    <a:bodyPr/>
                    <a:lstStyle/>
                    <a:p>
                      <a:pPr marL="67945">
                        <a:spcAft>
                          <a:spcPts val="400"/>
                        </a:spcAft>
                      </a:pPr>
                      <a:r>
                        <a:rPr lang="tr-TR" sz="2000" dirty="0">
                          <a:effectLst/>
                        </a:rPr>
                        <a:t>6. Düzey (Lisans)</a:t>
                      </a:r>
                      <a:endParaRPr lang="tr-TR" sz="20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68580" algn="ctr">
                        <a:spcAft>
                          <a:spcPts val="400"/>
                        </a:spcAft>
                      </a:pPr>
                      <a:r>
                        <a:rPr lang="tr-TR" sz="2000" b="1" dirty="0">
                          <a:solidFill>
                            <a:srgbClr val="FF0000"/>
                          </a:solidFill>
                          <a:effectLst/>
                        </a:rPr>
                        <a:t>4</a:t>
                      </a:r>
                      <a:endParaRPr lang="tr-TR" sz="2000" b="1"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70485" algn="ctr">
                        <a:spcAft>
                          <a:spcPts val="400"/>
                        </a:spcAft>
                      </a:pPr>
                      <a:r>
                        <a:rPr lang="tr-TR" sz="2000" dirty="0">
                          <a:solidFill>
                            <a:srgbClr val="FF0000"/>
                          </a:solidFill>
                          <a:effectLst/>
                        </a:rPr>
                        <a:t>240</a:t>
                      </a:r>
                      <a:endParaRPr lang="tr-TR" sz="2000"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3312556"/>
                  </a:ext>
                </a:extLst>
              </a:tr>
              <a:tr h="512609">
                <a:tc>
                  <a:txBody>
                    <a:bodyPr/>
                    <a:lstStyle/>
                    <a:p>
                      <a:pPr marL="67945">
                        <a:spcAft>
                          <a:spcPts val="400"/>
                        </a:spcAft>
                      </a:pPr>
                      <a:r>
                        <a:rPr lang="tr-TR" sz="2000" dirty="0">
                          <a:effectLst/>
                        </a:rPr>
                        <a:t>5. Düzey (Ön lisans)</a:t>
                      </a:r>
                      <a:endParaRPr lang="tr-TR" sz="2000" dirty="0">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68580" algn="ctr">
                        <a:spcAft>
                          <a:spcPts val="400"/>
                        </a:spcAft>
                      </a:pPr>
                      <a:r>
                        <a:rPr lang="tr-TR" sz="2000" b="1" dirty="0">
                          <a:solidFill>
                            <a:srgbClr val="FF0000"/>
                          </a:solidFill>
                          <a:effectLst/>
                        </a:rPr>
                        <a:t>2</a:t>
                      </a:r>
                      <a:endParaRPr lang="tr-TR" sz="2000" b="1"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marL="70485" algn="ctr">
                        <a:spcAft>
                          <a:spcPts val="400"/>
                        </a:spcAft>
                      </a:pPr>
                      <a:r>
                        <a:rPr lang="tr-TR" sz="2000" dirty="0">
                          <a:solidFill>
                            <a:srgbClr val="FF0000"/>
                          </a:solidFill>
                          <a:effectLst/>
                        </a:rPr>
                        <a:t>120</a:t>
                      </a:r>
                      <a:endParaRPr lang="tr-TR" sz="2000" dirty="0">
                        <a:solidFill>
                          <a:srgbClr val="FF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5034573"/>
                  </a:ext>
                </a:extLst>
              </a:tr>
            </a:tbl>
          </a:graphicData>
        </a:graphic>
      </p:graphicFrame>
      <p:sp>
        <p:nvSpPr>
          <p:cNvPr id="10" name="Dikdörtgen 9"/>
          <p:cNvSpPr/>
          <p:nvPr/>
        </p:nvSpPr>
        <p:spPr>
          <a:xfrm>
            <a:off x="504201" y="5801588"/>
            <a:ext cx="5241884" cy="369332"/>
          </a:xfrm>
          <a:prstGeom prst="rect">
            <a:avLst/>
          </a:prstGeom>
        </p:spPr>
        <p:txBody>
          <a:bodyPr wrap="none">
            <a:spAutoFit/>
          </a:bodyPr>
          <a:lstStyle/>
          <a:p>
            <a:pPr>
              <a:spcAft>
                <a:spcPts val="400"/>
              </a:spcAft>
            </a:pPr>
            <a:r>
              <a:rPr lang="tr-TR" b="1" i="1" dirty="0">
                <a:solidFill>
                  <a:srgbClr val="FF0000"/>
                </a:solidFill>
                <a:latin typeface="Times New Roman" panose="02020603050405020304" pitchFamily="18" charset="0"/>
                <a:ea typeface="Carlito"/>
                <a:cs typeface="Carlito"/>
              </a:rPr>
              <a:t>TYYÇ: Türkiye Yükseköğretim Yeterlilikler Çerçevesi</a:t>
            </a:r>
            <a:endParaRPr lang="tr-TR" dirty="0">
              <a:solidFill>
                <a:srgbClr val="FF0000"/>
              </a:solidFill>
              <a:latin typeface="Carlito"/>
              <a:ea typeface="Carlito"/>
              <a:cs typeface="Carlito"/>
            </a:endParaRPr>
          </a:p>
        </p:txBody>
      </p:sp>
    </p:spTree>
    <p:extLst>
      <p:ext uri="{BB962C8B-B14F-4D97-AF65-F5344CB8AC3E}">
        <p14:creationId xmlns:p14="http://schemas.microsoft.com/office/powerpoint/2010/main" val="8394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4" y="145280"/>
            <a:ext cx="10409228" cy="1008402"/>
          </a:xfrm>
        </p:spPr>
        <p:txBody>
          <a:bodyPr>
            <a:normAutofit/>
          </a:bodyPr>
          <a:lstStyle/>
          <a:p>
            <a:pPr lvl="0" algn="ctr"/>
            <a:r>
              <a:rPr lang="tr-TR" sz="3200" b="1" dirty="0" smtClean="0">
                <a:solidFill>
                  <a:srgbClr val="0000FF"/>
                </a:solidFill>
                <a:latin typeface="+mn-lt"/>
              </a:rPr>
              <a:t>Öğretim </a:t>
            </a:r>
            <a:r>
              <a:rPr lang="tr-TR" sz="3200" b="1" dirty="0">
                <a:solidFill>
                  <a:srgbClr val="0000FF"/>
                </a:solidFill>
                <a:latin typeface="+mn-lt"/>
              </a:rPr>
              <a:t>Programlarının Oluşturulmasında Dikkat Edilecek Hususlar</a:t>
            </a:r>
            <a:endParaRPr lang="tr-TR" sz="3200" dirty="0">
              <a:solidFill>
                <a:srgbClr val="0000FF"/>
              </a:solidFill>
              <a:latin typeface="+mn-lt"/>
            </a:endParaRPr>
          </a:p>
        </p:txBody>
      </p:sp>
      <p:sp>
        <p:nvSpPr>
          <p:cNvPr id="3" name="İçerik Yer Tutucusu 2"/>
          <p:cNvSpPr>
            <a:spLocks noGrp="1"/>
          </p:cNvSpPr>
          <p:nvPr>
            <p:ph idx="1"/>
          </p:nvPr>
        </p:nvSpPr>
        <p:spPr>
          <a:xfrm>
            <a:off x="668578" y="1332283"/>
            <a:ext cx="10969239" cy="4845465"/>
          </a:xfrm>
        </p:spPr>
        <p:txBody>
          <a:bodyPr>
            <a:noAutofit/>
          </a:bodyPr>
          <a:lstStyle/>
          <a:p>
            <a:pPr marL="360000" lvl="1" indent="-360000">
              <a:lnSpc>
                <a:spcPct val="100000"/>
              </a:lnSpc>
              <a:spcBef>
                <a:spcPts val="0"/>
              </a:spcBef>
              <a:spcAft>
                <a:spcPts val="400"/>
              </a:spcAft>
            </a:pPr>
            <a:r>
              <a:rPr lang="tr-TR" sz="2800" b="1" u="sng" dirty="0" smtClean="0">
                <a:solidFill>
                  <a:srgbClr val="FF0000"/>
                </a:solidFill>
              </a:rPr>
              <a:t>Her </a:t>
            </a:r>
            <a:r>
              <a:rPr lang="tr-TR" sz="2800" b="1" u="sng" dirty="0">
                <a:solidFill>
                  <a:srgbClr val="FF0000"/>
                </a:solidFill>
              </a:rPr>
              <a:t>bir yarıyıl; </a:t>
            </a:r>
          </a:p>
          <a:p>
            <a:pPr marL="817200" lvl="2" indent="-360000">
              <a:lnSpc>
                <a:spcPct val="100000"/>
              </a:lnSpc>
              <a:spcBef>
                <a:spcPts val="0"/>
              </a:spcBef>
              <a:spcAft>
                <a:spcPts val="400"/>
              </a:spcAft>
            </a:pPr>
            <a:r>
              <a:rPr lang="tr-TR" sz="2800" b="1" dirty="0">
                <a:solidFill>
                  <a:srgbClr val="0000FF"/>
                </a:solidFill>
              </a:rPr>
              <a:t>on dört hafta ders</a:t>
            </a:r>
            <a:r>
              <a:rPr lang="tr-TR" sz="2800" dirty="0">
                <a:solidFill>
                  <a:srgbClr val="0000FF"/>
                </a:solidFill>
              </a:rPr>
              <a:t>, </a:t>
            </a:r>
          </a:p>
          <a:p>
            <a:pPr marL="817200" lvl="2" indent="-360000">
              <a:lnSpc>
                <a:spcPct val="100000"/>
              </a:lnSpc>
              <a:spcBef>
                <a:spcPts val="0"/>
              </a:spcBef>
              <a:spcAft>
                <a:spcPts val="400"/>
              </a:spcAft>
            </a:pPr>
            <a:r>
              <a:rPr lang="tr-TR" sz="2800" b="1" dirty="0">
                <a:solidFill>
                  <a:srgbClr val="FF0000"/>
                </a:solidFill>
              </a:rPr>
              <a:t>bir hafta ara sınav</a:t>
            </a:r>
            <a:r>
              <a:rPr lang="tr-TR" sz="2800" dirty="0">
                <a:solidFill>
                  <a:srgbClr val="FF0000"/>
                </a:solidFill>
              </a:rPr>
              <a:t>, </a:t>
            </a:r>
          </a:p>
          <a:p>
            <a:pPr marL="817200" lvl="2" indent="-360000">
              <a:lnSpc>
                <a:spcPct val="100000"/>
              </a:lnSpc>
              <a:spcBef>
                <a:spcPts val="0"/>
              </a:spcBef>
              <a:spcAft>
                <a:spcPts val="400"/>
              </a:spcAft>
            </a:pPr>
            <a:r>
              <a:rPr lang="tr-TR" sz="2800" b="1" dirty="0">
                <a:solidFill>
                  <a:srgbClr val="0000FF"/>
                </a:solidFill>
              </a:rPr>
              <a:t>iki hafta yarıyıl sonu sınav haftası </a:t>
            </a:r>
            <a:r>
              <a:rPr lang="tr-TR" sz="2800" dirty="0"/>
              <a:t>ve </a:t>
            </a:r>
          </a:p>
          <a:p>
            <a:pPr marL="817200" lvl="2" indent="-360000">
              <a:lnSpc>
                <a:spcPct val="100000"/>
              </a:lnSpc>
              <a:spcBef>
                <a:spcPts val="0"/>
              </a:spcBef>
              <a:spcAft>
                <a:spcPts val="400"/>
              </a:spcAft>
            </a:pPr>
            <a:r>
              <a:rPr lang="tr-TR" sz="2800" b="1" dirty="0">
                <a:solidFill>
                  <a:srgbClr val="FF0000"/>
                </a:solidFill>
              </a:rPr>
              <a:t>bir hafta bütünleme sınav </a:t>
            </a:r>
            <a:r>
              <a:rPr lang="tr-TR" sz="2800" b="1" dirty="0" smtClean="0">
                <a:solidFill>
                  <a:srgbClr val="FF0000"/>
                </a:solidFill>
              </a:rPr>
              <a:t>haftası</a:t>
            </a:r>
            <a:endParaRPr lang="tr-TR" sz="2800" dirty="0">
              <a:solidFill>
                <a:srgbClr val="FF0000"/>
              </a:solidFill>
            </a:endParaRPr>
          </a:p>
          <a:p>
            <a:pPr marL="817200" lvl="2" indent="-360000">
              <a:lnSpc>
                <a:spcPct val="100000"/>
              </a:lnSpc>
              <a:spcBef>
                <a:spcPts val="0"/>
              </a:spcBef>
              <a:spcAft>
                <a:spcPts val="400"/>
              </a:spcAft>
            </a:pPr>
            <a:endParaRPr lang="tr-TR" sz="2800" dirty="0" smtClean="0"/>
          </a:p>
          <a:p>
            <a:pPr marL="0" lvl="1" indent="0">
              <a:lnSpc>
                <a:spcPct val="100000"/>
              </a:lnSpc>
              <a:spcBef>
                <a:spcPts val="0"/>
              </a:spcBef>
              <a:spcAft>
                <a:spcPts val="400"/>
              </a:spcAft>
              <a:buNone/>
            </a:pPr>
            <a:r>
              <a:rPr lang="tr-TR" sz="2800" dirty="0" smtClean="0"/>
              <a:t>olmak </a:t>
            </a:r>
            <a:r>
              <a:rPr lang="tr-TR" sz="2800" dirty="0"/>
              <a:t>üzere </a:t>
            </a:r>
            <a:r>
              <a:rPr lang="tr-TR" sz="2800" b="1" dirty="0">
                <a:solidFill>
                  <a:srgbClr val="0000FF"/>
                </a:solidFill>
              </a:rPr>
              <a:t>TOPLAM on sekiz haftadan </a:t>
            </a:r>
            <a:r>
              <a:rPr lang="tr-TR" sz="2800" dirty="0"/>
              <a:t>oluşur</a:t>
            </a:r>
            <a:r>
              <a:rPr lang="tr-TR" sz="2800" dirty="0" smtClean="0"/>
              <a:t>.</a:t>
            </a:r>
          </a:p>
          <a:p>
            <a:pPr marL="0" lvl="1" indent="0">
              <a:lnSpc>
                <a:spcPct val="100000"/>
              </a:lnSpc>
              <a:spcBef>
                <a:spcPts val="0"/>
              </a:spcBef>
              <a:spcAft>
                <a:spcPts val="400"/>
              </a:spcAft>
              <a:buNone/>
            </a:pPr>
            <a:endParaRPr lang="tr-TR" sz="2800" dirty="0" smtClean="0"/>
          </a:p>
          <a:p>
            <a:pPr marL="360000" lvl="0" indent="-360000">
              <a:lnSpc>
                <a:spcPct val="100000"/>
              </a:lnSpc>
              <a:spcBef>
                <a:spcPts val="0"/>
              </a:spcBef>
              <a:spcAft>
                <a:spcPts val="400"/>
              </a:spcAft>
            </a:pPr>
            <a:r>
              <a:rPr lang="tr-TR" dirty="0" smtClean="0"/>
              <a:t>Her </a:t>
            </a:r>
            <a:r>
              <a:rPr lang="tr-TR" dirty="0"/>
              <a:t>programın, programlarını tanıtıcı bilgi ve ders öğretim planlarını </a:t>
            </a:r>
            <a:r>
              <a:rPr lang="tr-TR" b="1" dirty="0">
                <a:solidFill>
                  <a:srgbClr val="0000FF"/>
                </a:solidFill>
              </a:rPr>
              <a:t>Türkçe ve İngilizce </a:t>
            </a:r>
            <a:r>
              <a:rPr lang="tr-TR" dirty="0"/>
              <a:t>olarak hazırlanmalıdır. </a:t>
            </a:r>
          </a:p>
          <a:p>
            <a:pPr marL="0" lvl="1" indent="0">
              <a:lnSpc>
                <a:spcPct val="100000"/>
              </a:lnSpc>
              <a:spcBef>
                <a:spcPts val="0"/>
              </a:spcBef>
              <a:spcAft>
                <a:spcPts val="400"/>
              </a:spcAft>
              <a:buNone/>
            </a:pPr>
            <a:endParaRPr lang="tr-TR" sz="2800" dirty="0"/>
          </a:p>
          <a:p>
            <a:pPr marL="360000" lvl="1" indent="-360000">
              <a:lnSpc>
                <a:spcPct val="100000"/>
              </a:lnSpc>
              <a:spcBef>
                <a:spcPts val="0"/>
              </a:spcBef>
              <a:spcAft>
                <a:spcPts val="400"/>
              </a:spcAft>
            </a:pPr>
            <a:endParaRPr lang="tr-TR" sz="2800" b="1" dirty="0">
              <a:solidFill>
                <a:srgbClr val="0000FF"/>
              </a:solidFill>
            </a:endParaRPr>
          </a:p>
          <a:p>
            <a:pPr marL="360000" lvl="1" indent="-360000">
              <a:lnSpc>
                <a:spcPct val="100000"/>
              </a:lnSpc>
              <a:spcBef>
                <a:spcPts val="0"/>
              </a:spcBef>
              <a:spcAft>
                <a:spcPts val="400"/>
              </a:spcAft>
            </a:pPr>
            <a:endParaRPr lang="tr-TR" sz="2800" dirty="0" smtClean="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37B89BCF-5203-4BA5-86D3-29D5AE6A270E}"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56</a:t>
            </a:fld>
            <a:endParaRPr lang="tr-TR"/>
          </a:p>
        </p:txBody>
      </p:sp>
    </p:spTree>
    <p:extLst>
      <p:ext uri="{BB962C8B-B14F-4D97-AF65-F5344CB8AC3E}">
        <p14:creationId xmlns:p14="http://schemas.microsoft.com/office/powerpoint/2010/main" val="283466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940037" y="230737"/>
            <a:ext cx="11251963" cy="598205"/>
          </a:xfrm>
        </p:spPr>
        <p:txBody>
          <a:bodyPr>
            <a:normAutofit/>
          </a:bodyPr>
          <a:lstStyle/>
          <a:p>
            <a:pPr algn="ctr"/>
            <a:r>
              <a:rPr lang="tr-TR" sz="3000" b="1" dirty="0">
                <a:solidFill>
                  <a:srgbClr val="0000FF"/>
                </a:solidFill>
                <a:latin typeface="+mn-lt"/>
              </a:rPr>
              <a:t>Öğretim Programlarının Oluşturulmasında Dikkat Edilecek Hususlar</a:t>
            </a:r>
            <a:endParaRPr lang="tr-TR" sz="3000" dirty="0">
              <a:solidFill>
                <a:srgbClr val="0000FF"/>
              </a:solidFill>
              <a:latin typeface="+mn-lt"/>
            </a:endParaRPr>
          </a:p>
        </p:txBody>
      </p:sp>
      <p:sp>
        <p:nvSpPr>
          <p:cNvPr id="6" name="İçerik Yer Tutucusu 5"/>
          <p:cNvSpPr>
            <a:spLocks noGrp="1"/>
          </p:cNvSpPr>
          <p:nvPr>
            <p:ph idx="1"/>
          </p:nvPr>
        </p:nvSpPr>
        <p:spPr>
          <a:xfrm>
            <a:off x="589659" y="1068224"/>
            <a:ext cx="11357362" cy="4990744"/>
          </a:xfrm>
        </p:spPr>
        <p:txBody>
          <a:bodyPr>
            <a:normAutofit/>
          </a:bodyPr>
          <a:lstStyle/>
          <a:p>
            <a:pPr marL="360000" indent="-360000" algn="ctr">
              <a:lnSpc>
                <a:spcPct val="100000"/>
              </a:lnSpc>
              <a:spcBef>
                <a:spcPts val="0"/>
              </a:spcBef>
              <a:spcAft>
                <a:spcPts val="400"/>
              </a:spcAft>
            </a:pPr>
            <a:r>
              <a:rPr lang="tr-TR" b="1" u="sng" dirty="0" smtClean="0">
                <a:solidFill>
                  <a:srgbClr val="FF0000"/>
                </a:solidFill>
              </a:rPr>
              <a:t>Program Çıktıları ve Öğretim programının Gözden Geçirilmesi</a:t>
            </a:r>
          </a:p>
          <a:p>
            <a:pPr marL="360000" indent="-360000" algn="ctr">
              <a:lnSpc>
                <a:spcPct val="100000"/>
              </a:lnSpc>
              <a:spcBef>
                <a:spcPts val="0"/>
              </a:spcBef>
              <a:spcAft>
                <a:spcPts val="400"/>
              </a:spcAft>
            </a:pPr>
            <a:endParaRPr lang="tr-TR" b="1" u="sng" dirty="0" smtClean="0">
              <a:solidFill>
                <a:srgbClr val="FF0000"/>
              </a:solidFill>
            </a:endParaRPr>
          </a:p>
          <a:p>
            <a:pPr marL="360000" indent="-360000">
              <a:lnSpc>
                <a:spcPct val="100000"/>
              </a:lnSpc>
              <a:spcBef>
                <a:spcPts val="0"/>
              </a:spcBef>
              <a:spcAft>
                <a:spcPts val="400"/>
              </a:spcAft>
            </a:pPr>
            <a:r>
              <a:rPr lang="tr-TR" dirty="0" smtClean="0"/>
              <a:t>Belirlemiş </a:t>
            </a:r>
            <a:r>
              <a:rPr lang="tr-TR" dirty="0"/>
              <a:t>olduğunuz Program </a:t>
            </a:r>
            <a:r>
              <a:rPr lang="tr-TR" dirty="0" smtClean="0"/>
              <a:t>Çıktılarına </a:t>
            </a:r>
            <a:r>
              <a:rPr lang="tr-TR" dirty="0"/>
              <a:t>ulaşabilmek için </a:t>
            </a:r>
            <a:r>
              <a:rPr lang="tr-TR" b="1" dirty="0" smtClean="0">
                <a:solidFill>
                  <a:srgbClr val="FF0000"/>
                </a:solidFill>
              </a:rPr>
              <a:t>Öğretim Programınızı</a:t>
            </a:r>
            <a:r>
              <a:rPr lang="tr-TR" dirty="0" smtClean="0"/>
              <a:t> </a:t>
            </a:r>
            <a:r>
              <a:rPr lang="tr-TR" dirty="0"/>
              <a:t>gözden geçiriniz. </a:t>
            </a:r>
            <a:endParaRPr lang="tr-TR" dirty="0" smtClean="0"/>
          </a:p>
          <a:p>
            <a:pPr marL="360000" indent="-360000">
              <a:lnSpc>
                <a:spcPct val="100000"/>
              </a:lnSpc>
              <a:spcBef>
                <a:spcPts val="0"/>
              </a:spcBef>
              <a:spcAft>
                <a:spcPts val="400"/>
              </a:spcAft>
            </a:pPr>
            <a:endParaRPr lang="tr-TR" dirty="0" smtClean="0"/>
          </a:p>
          <a:p>
            <a:pPr marL="360000" indent="-360000">
              <a:lnSpc>
                <a:spcPct val="100000"/>
              </a:lnSpc>
              <a:spcBef>
                <a:spcPts val="0"/>
              </a:spcBef>
              <a:spcAft>
                <a:spcPts val="400"/>
              </a:spcAft>
            </a:pPr>
            <a:r>
              <a:rPr lang="tr-TR" dirty="0" smtClean="0"/>
              <a:t>Bu çalışma, mevcut </a:t>
            </a:r>
            <a:r>
              <a:rPr lang="tr-TR" dirty="0"/>
              <a:t>programınızdaki derslerin, </a:t>
            </a:r>
            <a:r>
              <a:rPr lang="tr-TR" dirty="0" smtClean="0"/>
              <a:t>program yeterliliklerini </a:t>
            </a:r>
            <a:r>
              <a:rPr lang="tr-TR" dirty="0"/>
              <a:t>dengeli bir biçimde karşılayıp karşılamadığını kontrol etmeniz ve eğitim </a:t>
            </a:r>
            <a:r>
              <a:rPr lang="tr-TR" dirty="0" smtClean="0"/>
              <a:t>öğretim sırasında </a:t>
            </a:r>
            <a:r>
              <a:rPr lang="tr-TR" dirty="0"/>
              <a:t>düşük düzeyde kazandırılan program yeterliliği (</a:t>
            </a:r>
            <a:r>
              <a:rPr lang="tr-TR" dirty="0" err="1"/>
              <a:t>leri</a:t>
            </a:r>
            <a:r>
              <a:rPr lang="tr-TR" dirty="0"/>
              <a:t>) var ise yeni ders(</a:t>
            </a:r>
            <a:r>
              <a:rPr lang="tr-TR" dirty="0" err="1"/>
              <a:t>ler</a:t>
            </a:r>
            <a:r>
              <a:rPr lang="tr-TR" dirty="0"/>
              <a:t>) veya var </a:t>
            </a:r>
            <a:r>
              <a:rPr lang="tr-TR" dirty="0" smtClean="0"/>
              <a:t>olan derslerdeki eğitim ‐ öğretim </a:t>
            </a:r>
            <a:r>
              <a:rPr lang="tr-TR" dirty="0"/>
              <a:t>aktivitelerine yenilerini eklemeniz veya çıkarmanız için yol </a:t>
            </a:r>
            <a:r>
              <a:rPr lang="tr-TR" dirty="0" smtClean="0"/>
              <a:t>gösterici olacaktır</a:t>
            </a:r>
            <a:r>
              <a:rPr lang="tr-TR" dirty="0"/>
              <a:t>. </a:t>
            </a:r>
          </a:p>
        </p:txBody>
      </p:sp>
      <p:sp>
        <p:nvSpPr>
          <p:cNvPr id="2" name="Veri Yer Tutucusu 1"/>
          <p:cNvSpPr>
            <a:spLocks noGrp="1"/>
          </p:cNvSpPr>
          <p:nvPr>
            <p:ph type="dt" sz="half" idx="10"/>
          </p:nvPr>
        </p:nvSpPr>
        <p:spPr/>
        <p:txBody>
          <a:bodyPr/>
          <a:lstStyle/>
          <a:p>
            <a:fld id="{22EE01FF-CCB2-4E53-9C20-FFFC4518024B}" type="datetime1">
              <a:rPr lang="tr-TR" smtClean="0"/>
              <a:t>17.03.2023</a:t>
            </a:fld>
            <a:endParaRPr lang="tr-TR"/>
          </a:p>
        </p:txBody>
      </p:sp>
      <p:sp>
        <p:nvSpPr>
          <p:cNvPr id="3" name="Altbilgi Yer Tutucusu 2"/>
          <p:cNvSpPr>
            <a:spLocks noGrp="1"/>
          </p:cNvSpPr>
          <p:nvPr>
            <p:ph type="ftr" sz="quarter" idx="11"/>
          </p:nvPr>
        </p:nvSpPr>
        <p:spPr/>
        <p:txBody>
          <a:bodyPr/>
          <a:lstStyle/>
          <a:p>
            <a:r>
              <a:rPr lang="tr-TR" smtClean="0"/>
              <a:t>TRABZON ÜNİVERSİTESİ REKTÖRLÜĞÜ</a:t>
            </a:r>
            <a:endParaRPr lang="tr-TR"/>
          </a:p>
        </p:txBody>
      </p:sp>
      <p:sp>
        <p:nvSpPr>
          <p:cNvPr id="4" name="Slayt Numarası Yer Tutucusu 3"/>
          <p:cNvSpPr>
            <a:spLocks noGrp="1"/>
          </p:cNvSpPr>
          <p:nvPr>
            <p:ph type="sldNum" sz="quarter" idx="12"/>
          </p:nvPr>
        </p:nvSpPr>
        <p:spPr/>
        <p:txBody>
          <a:bodyPr/>
          <a:lstStyle/>
          <a:p>
            <a:fld id="{72F8B241-5C08-49B3-992C-2AA9301E2E28}" type="slidenum">
              <a:rPr lang="tr-TR" smtClean="0"/>
              <a:t>57</a:t>
            </a:fld>
            <a:endParaRPr lang="tr-TR"/>
          </a:p>
        </p:txBody>
      </p:sp>
      <p:sp>
        <p:nvSpPr>
          <p:cNvPr id="8" name="Akış Çizelgesi: Toplam Birleşimi 7"/>
          <p:cNvSpPr/>
          <p:nvPr/>
        </p:nvSpPr>
        <p:spPr>
          <a:xfrm>
            <a:off x="11741921" y="6356349"/>
            <a:ext cx="267256" cy="272537"/>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6502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6387" y="185664"/>
            <a:ext cx="10515600" cy="523638"/>
          </a:xfrm>
        </p:spPr>
        <p:txBody>
          <a:bodyPr>
            <a:normAutofit fontScale="90000"/>
          </a:bodyPr>
          <a:lstStyle/>
          <a:p>
            <a:pPr algn="ctr"/>
            <a:r>
              <a:rPr lang="tr-TR" b="1" dirty="0" smtClean="0">
                <a:solidFill>
                  <a:srgbClr val="0000FF"/>
                </a:solidFill>
                <a:latin typeface="+mn-lt"/>
              </a:rPr>
              <a:t>Ders Tanımı ve İçeriklerinin Yazılması</a:t>
            </a:r>
            <a:endParaRPr lang="tr-TR" b="1" dirty="0">
              <a:solidFill>
                <a:srgbClr val="0000FF"/>
              </a:solidFill>
              <a:latin typeface="+mn-lt"/>
            </a:endParaRPr>
          </a:p>
        </p:txBody>
      </p:sp>
      <p:sp>
        <p:nvSpPr>
          <p:cNvPr id="4" name="Veri Yer Tutucusu 3"/>
          <p:cNvSpPr>
            <a:spLocks noGrp="1"/>
          </p:cNvSpPr>
          <p:nvPr>
            <p:ph type="dt" sz="half" idx="10"/>
          </p:nvPr>
        </p:nvSpPr>
        <p:spPr/>
        <p:txBody>
          <a:bodyPr/>
          <a:lstStyle/>
          <a:p>
            <a:fld id="{A984CC16-C1F4-419B-90CA-6439DDFDC0F3}"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58</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07" y="976170"/>
            <a:ext cx="11528276" cy="5319673"/>
          </a:xfrm>
          <a:prstGeom prst="rect">
            <a:avLst/>
          </a:prstGeom>
        </p:spPr>
      </p:pic>
      <p:sp>
        <p:nvSpPr>
          <p:cNvPr id="8" name="Akış Çizelgesi: Toplam Birleşimi 7"/>
          <p:cNvSpPr/>
          <p:nvPr/>
        </p:nvSpPr>
        <p:spPr>
          <a:xfrm>
            <a:off x="11741921" y="6356349"/>
            <a:ext cx="267256" cy="272537"/>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1757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4"/>
          <p:cNvSpPr>
            <a:spLocks noGrp="1"/>
          </p:cNvSpPr>
          <p:nvPr>
            <p:ph type="ctrTitle"/>
          </p:nvPr>
        </p:nvSpPr>
        <p:spPr>
          <a:xfrm>
            <a:off x="838200" y="1196411"/>
            <a:ext cx="9829800" cy="2392822"/>
          </a:xfrm>
        </p:spPr>
        <p:txBody>
          <a:bodyPr>
            <a:noAutofit/>
          </a:bodyPr>
          <a:lstStyle/>
          <a:p>
            <a:pPr algn="ctr"/>
            <a:r>
              <a:rPr lang="tr-TR" b="1" dirty="0" smtClean="0">
                <a:solidFill>
                  <a:srgbClr val="FF0000"/>
                </a:solidFill>
                <a:latin typeface="+mn-lt"/>
              </a:rPr>
              <a:t>KATILIMINIZ VE KATKILARINIZ İÇİN TEŞEKKÜR EDERİZ. </a:t>
            </a:r>
            <a:endParaRPr lang="tr-TR" dirty="0">
              <a:solidFill>
                <a:srgbClr val="FF0000"/>
              </a:solidFill>
              <a:latin typeface="+mn-lt"/>
            </a:endParaRPr>
          </a:p>
        </p:txBody>
      </p:sp>
      <p:sp>
        <p:nvSpPr>
          <p:cNvPr id="11" name="Alt Başlık 10"/>
          <p:cNvSpPr>
            <a:spLocks noGrp="1"/>
          </p:cNvSpPr>
          <p:nvPr>
            <p:ph type="subTitle" idx="1"/>
          </p:nvPr>
        </p:nvSpPr>
        <p:spPr>
          <a:xfrm>
            <a:off x="1524000" y="4221622"/>
            <a:ext cx="9144000" cy="1036178"/>
          </a:xfrm>
        </p:spPr>
        <p:txBody>
          <a:bodyPr/>
          <a:lstStyle/>
          <a:p>
            <a:r>
              <a:rPr lang="tr-TR" b="1" dirty="0" smtClean="0">
                <a:solidFill>
                  <a:srgbClr val="0000FF"/>
                </a:solidFill>
              </a:rPr>
              <a:t>TRABZON ÜNİVERSİTESİ REKTÖRLÜĞÜ</a:t>
            </a:r>
            <a:endParaRPr lang="tr-TR" b="1" dirty="0">
              <a:solidFill>
                <a:srgbClr val="0000FF"/>
              </a:solidFill>
            </a:endParaRPr>
          </a:p>
          <a:p>
            <a:endParaRPr lang="tr-TR" dirty="0"/>
          </a:p>
        </p:txBody>
      </p:sp>
    </p:spTree>
    <p:extLst>
      <p:ext uri="{BB962C8B-B14F-4D97-AF65-F5344CB8AC3E}">
        <p14:creationId xmlns:p14="http://schemas.microsoft.com/office/powerpoint/2010/main" val="131798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9784" y="259248"/>
            <a:ext cx="10092891" cy="544057"/>
          </a:xfrm>
        </p:spPr>
        <p:txBody>
          <a:bodyPr>
            <a:normAutofit fontScale="90000"/>
          </a:bodyPr>
          <a:lstStyle/>
          <a:p>
            <a:pPr algn="ctr"/>
            <a:r>
              <a:rPr lang="tr-TR" b="1" dirty="0">
                <a:solidFill>
                  <a:srgbClr val="0000FF"/>
                </a:solidFill>
                <a:latin typeface="+mn-lt"/>
              </a:rPr>
              <a:t>TERİMLER</a:t>
            </a:r>
          </a:p>
        </p:txBody>
      </p:sp>
      <p:sp>
        <p:nvSpPr>
          <p:cNvPr id="3" name="İçerik Yer Tutucusu 2"/>
          <p:cNvSpPr>
            <a:spLocks noGrp="1"/>
          </p:cNvSpPr>
          <p:nvPr>
            <p:ph idx="1"/>
          </p:nvPr>
        </p:nvSpPr>
        <p:spPr>
          <a:xfrm>
            <a:off x="231006" y="1153682"/>
            <a:ext cx="11656194" cy="5112365"/>
          </a:xfrm>
        </p:spPr>
        <p:txBody>
          <a:bodyPr>
            <a:normAutofit/>
          </a:bodyPr>
          <a:lstStyle/>
          <a:p>
            <a:pPr indent="0">
              <a:lnSpc>
                <a:spcPct val="100000"/>
              </a:lnSpc>
              <a:spcBef>
                <a:spcPts val="0"/>
              </a:spcBef>
              <a:spcAft>
                <a:spcPts val="400"/>
              </a:spcAft>
              <a:buNone/>
            </a:pPr>
            <a:r>
              <a:rPr lang="tr-TR" sz="3200" b="1" u="sng" dirty="0" smtClean="0">
                <a:solidFill>
                  <a:srgbClr val="FF0000"/>
                </a:solidFill>
              </a:rPr>
              <a:t>Program Çıktıları (Program Yeterlilikleri): </a:t>
            </a:r>
            <a:r>
              <a:rPr lang="tr-TR" sz="3200" dirty="0" smtClean="0"/>
              <a:t>öğrencilerin </a:t>
            </a:r>
            <a:r>
              <a:rPr lang="tr-TR" sz="3200" dirty="0"/>
              <a:t>programdan mezun oluncaya kadar kazanmaları gereken bilgi, beceri ve yetkinlikleri tanımlayan ifadelerdir. </a:t>
            </a:r>
            <a:endParaRPr lang="tr-TR" sz="3200" dirty="0" smtClean="0"/>
          </a:p>
          <a:p>
            <a:pPr indent="0">
              <a:lnSpc>
                <a:spcPct val="100000"/>
              </a:lnSpc>
              <a:spcBef>
                <a:spcPts val="0"/>
              </a:spcBef>
              <a:spcAft>
                <a:spcPts val="400"/>
              </a:spcAft>
              <a:buNone/>
            </a:pPr>
            <a:endParaRPr lang="tr-TR" sz="3200" dirty="0" smtClean="0"/>
          </a:p>
          <a:p>
            <a:pPr indent="0">
              <a:lnSpc>
                <a:spcPct val="100000"/>
              </a:lnSpc>
              <a:spcBef>
                <a:spcPts val="0"/>
              </a:spcBef>
              <a:spcAft>
                <a:spcPts val="400"/>
              </a:spcAft>
              <a:buNone/>
            </a:pPr>
            <a:r>
              <a:rPr lang="tr-TR" sz="3200" b="1" dirty="0" smtClean="0">
                <a:solidFill>
                  <a:srgbClr val="FF0000"/>
                </a:solidFill>
              </a:rPr>
              <a:t>Ders Öğrenme Çıktıları: </a:t>
            </a:r>
            <a:r>
              <a:rPr lang="tr-TR" sz="3200" dirty="0" smtClean="0"/>
              <a:t>bir </a:t>
            </a:r>
            <a:r>
              <a:rPr lang="tr-TR" sz="3200" dirty="0"/>
              <a:t>dersin başarı ile tamamlanmasından sonra öğrenenin neleri bileceğinin, neleri yapabileceğinin ve nelere yetkin olacağının ifade edilmesidir.</a:t>
            </a:r>
          </a:p>
        </p:txBody>
      </p:sp>
      <p:sp>
        <p:nvSpPr>
          <p:cNvPr id="4" name="Veri Yer Tutucusu 3"/>
          <p:cNvSpPr>
            <a:spLocks noGrp="1"/>
          </p:cNvSpPr>
          <p:nvPr>
            <p:ph type="dt" sz="half" idx="10"/>
          </p:nvPr>
        </p:nvSpPr>
        <p:spPr/>
        <p:txBody>
          <a:bodyPr/>
          <a:lstStyle/>
          <a:p>
            <a:fld id="{219B5BB8-2383-4D3B-BCEC-2AD790499A50}"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6</a:t>
            </a:fld>
            <a:endParaRPr lang="tr-TR"/>
          </a:p>
        </p:txBody>
      </p:sp>
    </p:spTree>
    <p:extLst>
      <p:ext uri="{BB962C8B-B14F-4D97-AF65-F5344CB8AC3E}">
        <p14:creationId xmlns:p14="http://schemas.microsoft.com/office/powerpoint/2010/main" val="1422465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0533" y="134119"/>
            <a:ext cx="10092891" cy="674403"/>
          </a:xfrm>
        </p:spPr>
        <p:txBody>
          <a:bodyPr>
            <a:normAutofit fontScale="90000"/>
          </a:bodyPr>
          <a:lstStyle/>
          <a:p>
            <a:pPr algn="ctr"/>
            <a:r>
              <a:rPr lang="tr-TR" b="1" dirty="0">
                <a:solidFill>
                  <a:srgbClr val="0000FF"/>
                </a:solidFill>
                <a:latin typeface="+mn-lt"/>
              </a:rPr>
              <a:t>TERİMLER</a:t>
            </a:r>
          </a:p>
        </p:txBody>
      </p:sp>
      <p:sp>
        <p:nvSpPr>
          <p:cNvPr id="3" name="İçerik Yer Tutucusu 2"/>
          <p:cNvSpPr>
            <a:spLocks noGrp="1"/>
          </p:cNvSpPr>
          <p:nvPr>
            <p:ph idx="1"/>
          </p:nvPr>
        </p:nvSpPr>
        <p:spPr>
          <a:xfrm>
            <a:off x="490888" y="1145136"/>
            <a:ext cx="11421949" cy="5034283"/>
          </a:xfrm>
        </p:spPr>
        <p:txBody>
          <a:bodyPr>
            <a:normAutofit fontScale="92500" lnSpcReduction="10000"/>
          </a:bodyPr>
          <a:lstStyle/>
          <a:p>
            <a:pPr indent="0">
              <a:lnSpc>
                <a:spcPct val="120000"/>
              </a:lnSpc>
              <a:spcBef>
                <a:spcPts val="0"/>
              </a:spcBef>
              <a:spcAft>
                <a:spcPts val="400"/>
              </a:spcAft>
              <a:buNone/>
            </a:pPr>
            <a:r>
              <a:rPr lang="tr-TR" sz="3200" b="1" u="sng" dirty="0">
                <a:solidFill>
                  <a:srgbClr val="FF0000"/>
                </a:solidFill>
              </a:rPr>
              <a:t>AKTS (Avrupa Kredi Transfer Sistemi – “ECTS” Europe </a:t>
            </a:r>
            <a:r>
              <a:rPr lang="tr-TR" sz="3200" b="1" u="sng" dirty="0" err="1">
                <a:solidFill>
                  <a:srgbClr val="FF0000"/>
                </a:solidFill>
              </a:rPr>
              <a:t>Credit</a:t>
            </a:r>
            <a:r>
              <a:rPr lang="tr-TR" sz="3200" b="1" u="sng" dirty="0">
                <a:solidFill>
                  <a:srgbClr val="FF0000"/>
                </a:solidFill>
              </a:rPr>
              <a:t> Transfer </a:t>
            </a:r>
            <a:r>
              <a:rPr lang="tr-TR" sz="3200" b="1" u="sng" dirty="0" err="1">
                <a:solidFill>
                  <a:srgbClr val="FF0000"/>
                </a:solidFill>
              </a:rPr>
              <a:t>System</a:t>
            </a:r>
            <a:r>
              <a:rPr lang="tr-TR" sz="3200" b="1" u="sng" dirty="0" smtClean="0">
                <a:solidFill>
                  <a:srgbClr val="FF0000"/>
                </a:solidFill>
              </a:rPr>
              <a:t>):  </a:t>
            </a:r>
            <a:r>
              <a:rPr lang="tr-TR" sz="3200" dirty="0" smtClean="0"/>
              <a:t>Dersin </a:t>
            </a:r>
            <a:r>
              <a:rPr lang="tr-TR" sz="3200" dirty="0"/>
              <a:t>hedeflenen öğrenme çıktılarını kazanabilmesi için öğrencinin harcayacağı iş yükü düşünülerek belirlenen dersin kredisinin sayısal değeridir. </a:t>
            </a:r>
            <a:endParaRPr lang="tr-TR" sz="3200" dirty="0" smtClean="0"/>
          </a:p>
          <a:p>
            <a:pPr indent="0">
              <a:lnSpc>
                <a:spcPct val="120000"/>
              </a:lnSpc>
              <a:spcBef>
                <a:spcPts val="0"/>
              </a:spcBef>
              <a:spcAft>
                <a:spcPts val="400"/>
              </a:spcAft>
              <a:buNone/>
            </a:pPr>
            <a:endParaRPr lang="tr-TR" sz="3200" dirty="0" smtClean="0"/>
          </a:p>
          <a:p>
            <a:pPr indent="0">
              <a:lnSpc>
                <a:spcPct val="120000"/>
              </a:lnSpc>
              <a:spcBef>
                <a:spcPts val="0"/>
              </a:spcBef>
              <a:spcAft>
                <a:spcPts val="400"/>
              </a:spcAft>
              <a:buNone/>
            </a:pPr>
            <a:r>
              <a:rPr lang="tr-TR" sz="3200" b="1" u="sng" dirty="0" smtClean="0">
                <a:solidFill>
                  <a:srgbClr val="FF0000"/>
                </a:solidFill>
              </a:rPr>
              <a:t>İş Yükü: </a:t>
            </a:r>
            <a:r>
              <a:rPr lang="tr-TR" sz="3200" dirty="0" smtClean="0"/>
              <a:t>Öğrencinin </a:t>
            </a:r>
            <a:r>
              <a:rPr lang="tr-TR" sz="3200" dirty="0"/>
              <a:t>hedeflenen öğrenme kazanımlarına ulaşabilmek için dersle ilgili olarak yaptığı tüm pratik çalışmalar, seminerler, alan çalışmaları, bireysel çalışmalar, sınavlar, başka bir deyişle ders saati içinde ve ders saati dışındaki tüm çalışmalardır.</a:t>
            </a:r>
          </a:p>
        </p:txBody>
      </p:sp>
      <p:sp>
        <p:nvSpPr>
          <p:cNvPr id="4" name="Veri Yer Tutucusu 3"/>
          <p:cNvSpPr>
            <a:spLocks noGrp="1"/>
          </p:cNvSpPr>
          <p:nvPr>
            <p:ph type="dt" sz="half" idx="10"/>
          </p:nvPr>
        </p:nvSpPr>
        <p:spPr/>
        <p:txBody>
          <a:bodyPr/>
          <a:lstStyle/>
          <a:p>
            <a:fld id="{45B8939F-0D17-44EF-BE4F-D2FCAA3A42ED}"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7</a:t>
            </a:fld>
            <a:endParaRPr lang="tr-TR"/>
          </a:p>
        </p:txBody>
      </p:sp>
    </p:spTree>
    <p:extLst>
      <p:ext uri="{BB962C8B-B14F-4D97-AF65-F5344CB8AC3E}">
        <p14:creationId xmlns:p14="http://schemas.microsoft.com/office/powerpoint/2010/main" val="194143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0908" y="191871"/>
            <a:ext cx="10092891" cy="693654"/>
          </a:xfrm>
        </p:spPr>
        <p:txBody>
          <a:bodyPr>
            <a:normAutofit fontScale="90000"/>
          </a:bodyPr>
          <a:lstStyle/>
          <a:p>
            <a:pPr algn="ctr"/>
            <a:r>
              <a:rPr lang="tr-TR" b="1" dirty="0">
                <a:solidFill>
                  <a:srgbClr val="0000FF"/>
                </a:solidFill>
                <a:latin typeface="+mn-lt"/>
              </a:rPr>
              <a:t>TERİMLER</a:t>
            </a:r>
            <a:endParaRPr lang="tr-TR" dirty="0">
              <a:solidFill>
                <a:srgbClr val="0000FF"/>
              </a:solidFill>
              <a:latin typeface="+mn-lt"/>
            </a:endParaRPr>
          </a:p>
        </p:txBody>
      </p:sp>
      <p:sp>
        <p:nvSpPr>
          <p:cNvPr id="3" name="İçerik Yer Tutucusu 2"/>
          <p:cNvSpPr>
            <a:spLocks noGrp="1"/>
          </p:cNvSpPr>
          <p:nvPr>
            <p:ph idx="1"/>
          </p:nvPr>
        </p:nvSpPr>
        <p:spPr>
          <a:xfrm>
            <a:off x="625641" y="1116531"/>
            <a:ext cx="11099189" cy="5104807"/>
          </a:xfrm>
        </p:spPr>
        <p:txBody>
          <a:bodyPr>
            <a:normAutofit/>
          </a:bodyPr>
          <a:lstStyle/>
          <a:p>
            <a:pPr marL="0" indent="0">
              <a:lnSpc>
                <a:spcPct val="100000"/>
              </a:lnSpc>
              <a:spcBef>
                <a:spcPts val="0"/>
              </a:spcBef>
              <a:spcAft>
                <a:spcPts val="400"/>
              </a:spcAft>
              <a:buNone/>
            </a:pPr>
            <a:r>
              <a:rPr lang="tr-TR" b="1" u="sng" dirty="0">
                <a:solidFill>
                  <a:srgbClr val="FF0000"/>
                </a:solidFill>
              </a:rPr>
              <a:t>AKTS E</a:t>
            </a:r>
            <a:r>
              <a:rPr lang="tr-TR" b="1" u="sng" dirty="0" smtClean="0">
                <a:solidFill>
                  <a:srgbClr val="FF0000"/>
                </a:solidFill>
              </a:rPr>
              <a:t>tiketi</a:t>
            </a:r>
            <a:r>
              <a:rPr lang="tr-TR" b="1" u="sng" dirty="0">
                <a:solidFill>
                  <a:srgbClr val="FF0000"/>
                </a:solidFill>
              </a:rPr>
              <a:t>: </a:t>
            </a:r>
            <a:r>
              <a:rPr lang="tr-TR" dirty="0" smtClean="0"/>
              <a:t>Yüksek </a:t>
            </a:r>
            <a:r>
              <a:rPr lang="tr-TR" dirty="0"/>
              <a:t>öğretim kurumlarında AKTS ile ilgili çalışmaların kurallara uygun şekilde yapılması ve bu durumun bağımsız değerlendiriciler tarafından onaylanması halinde Avrupa Komisyonu tarafından verilen kalite ödülü</a:t>
            </a:r>
            <a:r>
              <a:rPr lang="tr-TR" dirty="0" smtClean="0"/>
              <a:t>.</a:t>
            </a:r>
          </a:p>
          <a:p>
            <a:pPr marL="0" indent="0">
              <a:lnSpc>
                <a:spcPct val="100000"/>
              </a:lnSpc>
              <a:spcBef>
                <a:spcPts val="0"/>
              </a:spcBef>
              <a:spcAft>
                <a:spcPts val="400"/>
              </a:spcAft>
              <a:buNone/>
            </a:pPr>
            <a:endParaRPr lang="tr-TR" dirty="0" smtClean="0"/>
          </a:p>
          <a:p>
            <a:pPr marL="0" indent="0">
              <a:lnSpc>
                <a:spcPct val="100000"/>
              </a:lnSpc>
              <a:spcBef>
                <a:spcPts val="0"/>
              </a:spcBef>
              <a:spcAft>
                <a:spcPts val="400"/>
              </a:spcAft>
              <a:buNone/>
            </a:pPr>
            <a:r>
              <a:rPr lang="tr-TR" b="1" dirty="0" smtClean="0">
                <a:solidFill>
                  <a:srgbClr val="FF0000"/>
                </a:solidFill>
              </a:rPr>
              <a:t>Diploma Eki Etiketi: </a:t>
            </a:r>
            <a:r>
              <a:rPr lang="tr-TR" dirty="0" smtClean="0"/>
              <a:t>yüksek </a:t>
            </a:r>
            <a:r>
              <a:rPr lang="tr-TR" dirty="0"/>
              <a:t>öğretim kurumlarının diploma eki ile ilgili çalışmaları kurallara uygun şekilde tamamlayıp tüm mezunlarına otomatik olarak, ücretsiz ve en çok konuşulan bir Avrupa dilinde verdiğini beyan etmesi ve bu durumun bağımsız değerlendiriciler tarafından onaylanması halinde Avrupa Komisyonu tarafından verilen kalite ödülü.</a:t>
            </a:r>
          </a:p>
        </p:txBody>
      </p:sp>
      <p:sp>
        <p:nvSpPr>
          <p:cNvPr id="4" name="Veri Yer Tutucusu 3"/>
          <p:cNvSpPr>
            <a:spLocks noGrp="1"/>
          </p:cNvSpPr>
          <p:nvPr>
            <p:ph type="dt" sz="half" idx="10"/>
          </p:nvPr>
        </p:nvSpPr>
        <p:spPr/>
        <p:txBody>
          <a:bodyPr/>
          <a:lstStyle/>
          <a:p>
            <a:fld id="{FA6FFF85-C9D0-4F44-A63B-EC48D79321E9}" type="datetime1">
              <a:rPr lang="tr-TR" smtClean="0"/>
              <a:t>17.03.2023</a:t>
            </a:fld>
            <a:endParaRPr lang="tr-TR"/>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6" name="Slayt Numarası Yer Tutucusu 5"/>
          <p:cNvSpPr>
            <a:spLocks noGrp="1"/>
          </p:cNvSpPr>
          <p:nvPr>
            <p:ph type="sldNum" sz="quarter" idx="12"/>
          </p:nvPr>
        </p:nvSpPr>
        <p:spPr/>
        <p:txBody>
          <a:bodyPr/>
          <a:lstStyle/>
          <a:p>
            <a:fld id="{72F8B241-5C08-49B3-992C-2AA9301E2E28}" type="slidenum">
              <a:rPr lang="tr-TR" smtClean="0"/>
              <a:t>8</a:t>
            </a:fld>
            <a:endParaRPr lang="tr-TR"/>
          </a:p>
        </p:txBody>
      </p:sp>
      <p:sp>
        <p:nvSpPr>
          <p:cNvPr id="7" name="Akış Çizelgesi: Toplam Birleşimi 6"/>
          <p:cNvSpPr/>
          <p:nvPr/>
        </p:nvSpPr>
        <p:spPr>
          <a:xfrm>
            <a:off x="11647918" y="6289706"/>
            <a:ext cx="339200" cy="32343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6099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583" y="145280"/>
            <a:ext cx="11092441" cy="1008402"/>
          </a:xfrm>
        </p:spPr>
        <p:txBody>
          <a:bodyPr>
            <a:normAutofit/>
          </a:bodyPr>
          <a:lstStyle/>
          <a:p>
            <a:pPr lvl="0" algn="ctr"/>
            <a:r>
              <a:rPr lang="tr-TR" sz="3200" b="1" dirty="0" smtClean="0">
                <a:solidFill>
                  <a:srgbClr val="0000FF"/>
                </a:solidFill>
                <a:latin typeface="+mn-lt"/>
              </a:rPr>
              <a:t>Trabzon Üniversitesi Bologna Uyum Süreci Çalışmaları Genel İlkeleri</a:t>
            </a:r>
            <a:endParaRPr lang="tr-TR" sz="3200" dirty="0">
              <a:solidFill>
                <a:srgbClr val="0000FF"/>
              </a:solidFill>
              <a:latin typeface="+mn-lt"/>
            </a:endParaRPr>
          </a:p>
        </p:txBody>
      </p:sp>
      <p:sp>
        <p:nvSpPr>
          <p:cNvPr id="3" name="İçerik Yer Tutucusu 2"/>
          <p:cNvSpPr>
            <a:spLocks noGrp="1"/>
          </p:cNvSpPr>
          <p:nvPr>
            <p:ph idx="1"/>
          </p:nvPr>
        </p:nvSpPr>
        <p:spPr>
          <a:xfrm>
            <a:off x="564022" y="1341690"/>
            <a:ext cx="11374453" cy="4828104"/>
          </a:xfrm>
        </p:spPr>
        <p:txBody>
          <a:bodyPr>
            <a:normAutofit fontScale="92500" lnSpcReduction="20000"/>
          </a:bodyPr>
          <a:lstStyle/>
          <a:p>
            <a:pPr marL="360000" lvl="1" indent="-360000">
              <a:lnSpc>
                <a:spcPct val="100000"/>
              </a:lnSpc>
              <a:spcBef>
                <a:spcPts val="0"/>
              </a:spcBef>
              <a:spcAft>
                <a:spcPts val="400"/>
              </a:spcAft>
            </a:pPr>
            <a:r>
              <a:rPr lang="tr-TR" dirty="0"/>
              <a:t>Her akademik birimde (fakülte/ yüksekokul/ konservatuvar/ enstitü/ meslek yüksekokulu) dekan yardımcısı veya müdür yardımcısının başkanlığında ve ilgili bölüm başkanlarının katılımı ile </a:t>
            </a:r>
            <a:r>
              <a:rPr lang="tr-TR" dirty="0">
                <a:solidFill>
                  <a:srgbClr val="FF0000"/>
                </a:solidFill>
              </a:rPr>
              <a:t>Bologna Eşgüdüm Komisyonu </a:t>
            </a:r>
            <a:r>
              <a:rPr lang="tr-TR" dirty="0"/>
              <a:t>kurulur. </a:t>
            </a:r>
            <a:endParaRPr lang="tr-TR" dirty="0" smtClean="0"/>
          </a:p>
          <a:p>
            <a:pPr marL="360000" lvl="1" indent="-360000">
              <a:lnSpc>
                <a:spcPct val="100000"/>
              </a:lnSpc>
              <a:spcBef>
                <a:spcPts val="0"/>
              </a:spcBef>
              <a:spcAft>
                <a:spcPts val="400"/>
              </a:spcAft>
            </a:pPr>
            <a:endParaRPr lang="tr-TR" dirty="0" smtClean="0"/>
          </a:p>
          <a:p>
            <a:pPr marL="360000" lvl="1" indent="-360000">
              <a:lnSpc>
                <a:spcPct val="100000"/>
              </a:lnSpc>
              <a:spcBef>
                <a:spcPts val="0"/>
              </a:spcBef>
              <a:spcAft>
                <a:spcPts val="400"/>
              </a:spcAft>
            </a:pPr>
            <a:r>
              <a:rPr lang="tr-TR" b="1" dirty="0" smtClean="0">
                <a:solidFill>
                  <a:srgbClr val="FF0000"/>
                </a:solidFill>
              </a:rPr>
              <a:t>Komisyon</a:t>
            </a:r>
            <a:r>
              <a:rPr lang="tr-TR" dirty="0" smtClean="0"/>
              <a:t> </a:t>
            </a:r>
            <a:r>
              <a:rPr lang="tr-TR" dirty="0"/>
              <a:t>ilgili akademik birimde süreçle ilgili </a:t>
            </a:r>
            <a:r>
              <a:rPr lang="tr-TR" b="1" dirty="0">
                <a:solidFill>
                  <a:srgbClr val="FF0000"/>
                </a:solidFill>
              </a:rPr>
              <a:t>yapılması gereken faaliyetleri planlar, yaptırır, izler ve denetler. </a:t>
            </a:r>
            <a:endParaRPr lang="tr-TR" b="1" dirty="0" smtClean="0">
              <a:solidFill>
                <a:srgbClr val="FF0000"/>
              </a:solidFill>
            </a:endParaRPr>
          </a:p>
          <a:p>
            <a:pPr marL="360000" lvl="1" indent="-360000">
              <a:lnSpc>
                <a:spcPct val="100000"/>
              </a:lnSpc>
              <a:spcBef>
                <a:spcPts val="0"/>
              </a:spcBef>
              <a:spcAft>
                <a:spcPts val="400"/>
              </a:spcAft>
            </a:pPr>
            <a:endParaRPr lang="tr-TR" dirty="0" smtClean="0"/>
          </a:p>
          <a:p>
            <a:pPr marL="360000" lvl="1" indent="-360000">
              <a:lnSpc>
                <a:spcPct val="100000"/>
              </a:lnSpc>
              <a:spcBef>
                <a:spcPts val="0"/>
              </a:spcBef>
              <a:spcAft>
                <a:spcPts val="400"/>
              </a:spcAft>
            </a:pPr>
            <a:r>
              <a:rPr lang="tr-TR" dirty="0" smtClean="0"/>
              <a:t>Komisyon, </a:t>
            </a:r>
            <a:r>
              <a:rPr lang="tr-TR" dirty="0">
                <a:solidFill>
                  <a:srgbClr val="FF0000"/>
                </a:solidFill>
              </a:rPr>
              <a:t>Üniversite Bologna Koordinatörlüğü </a:t>
            </a:r>
            <a:r>
              <a:rPr lang="tr-TR" dirty="0"/>
              <a:t>ile eşgüdüm içerisinde çalışır. </a:t>
            </a:r>
            <a:endParaRPr lang="tr-TR" dirty="0" smtClean="0"/>
          </a:p>
          <a:p>
            <a:pPr marL="360000" lvl="1" indent="-360000">
              <a:lnSpc>
                <a:spcPct val="100000"/>
              </a:lnSpc>
              <a:spcBef>
                <a:spcPts val="0"/>
              </a:spcBef>
              <a:spcAft>
                <a:spcPts val="400"/>
              </a:spcAft>
            </a:pPr>
            <a:endParaRPr lang="tr-TR" b="1" dirty="0" smtClean="0">
              <a:solidFill>
                <a:srgbClr val="FF0000"/>
              </a:solidFill>
            </a:endParaRPr>
          </a:p>
          <a:p>
            <a:pPr marL="360000" lvl="1" indent="-360000">
              <a:lnSpc>
                <a:spcPct val="100000"/>
              </a:lnSpc>
              <a:spcBef>
                <a:spcPts val="0"/>
              </a:spcBef>
              <a:spcAft>
                <a:spcPts val="400"/>
              </a:spcAft>
            </a:pPr>
            <a:r>
              <a:rPr lang="tr-TR" b="1" dirty="0" smtClean="0">
                <a:solidFill>
                  <a:srgbClr val="FF0000"/>
                </a:solidFill>
              </a:rPr>
              <a:t>Her </a:t>
            </a:r>
            <a:r>
              <a:rPr lang="tr-TR" b="1" dirty="0">
                <a:solidFill>
                  <a:srgbClr val="FF0000"/>
                </a:solidFill>
              </a:rPr>
              <a:t>bölümde </a:t>
            </a:r>
            <a:r>
              <a:rPr lang="tr-TR" dirty="0"/>
              <a:t>ayrıca bölüm başkanı tarafından atanmış bir </a:t>
            </a:r>
            <a:r>
              <a:rPr lang="tr-TR" dirty="0">
                <a:solidFill>
                  <a:srgbClr val="FF0000"/>
                </a:solidFill>
              </a:rPr>
              <a:t>Bologna Süreci sorumlusu </a:t>
            </a:r>
            <a:r>
              <a:rPr lang="tr-TR" dirty="0"/>
              <a:t>bulunur ve </a:t>
            </a:r>
            <a:r>
              <a:rPr lang="tr-TR" b="1" dirty="0">
                <a:solidFill>
                  <a:srgbClr val="FF0000"/>
                </a:solidFill>
              </a:rPr>
              <a:t>bölüm başkanına yardım eder</a:t>
            </a:r>
            <a:r>
              <a:rPr lang="tr-TR" b="1" dirty="0" smtClean="0">
                <a:solidFill>
                  <a:srgbClr val="FF0000"/>
                </a:solidFill>
              </a:rPr>
              <a:t>.</a:t>
            </a:r>
          </a:p>
          <a:p>
            <a:pPr marL="360000" lvl="1" indent="-360000">
              <a:lnSpc>
                <a:spcPct val="100000"/>
              </a:lnSpc>
              <a:spcBef>
                <a:spcPts val="0"/>
              </a:spcBef>
              <a:spcAft>
                <a:spcPts val="400"/>
              </a:spcAft>
            </a:pPr>
            <a:endParaRPr lang="tr-TR" b="1" dirty="0" smtClean="0">
              <a:solidFill>
                <a:srgbClr val="FF0000"/>
              </a:solidFill>
            </a:endParaRPr>
          </a:p>
          <a:p>
            <a:pPr marL="360000" lvl="1" indent="-360000">
              <a:lnSpc>
                <a:spcPct val="100000"/>
              </a:lnSpc>
              <a:spcBef>
                <a:spcPts val="0"/>
              </a:spcBef>
              <a:spcAft>
                <a:spcPts val="400"/>
              </a:spcAft>
            </a:pPr>
            <a:r>
              <a:rPr lang="tr-TR" dirty="0" smtClean="0"/>
              <a:t>Tüm </a:t>
            </a:r>
            <a:r>
              <a:rPr lang="tr-TR" dirty="0"/>
              <a:t>akademik birimler eğitim öğretim programlarını; </a:t>
            </a:r>
            <a:r>
              <a:rPr lang="tr-TR" dirty="0" smtClean="0"/>
              <a:t>aşağıda </a:t>
            </a:r>
            <a:r>
              <a:rPr lang="tr-TR" dirty="0"/>
              <a:t>belirtilen ilkeler kapsamında gözden geçirerek yeniler ve hazırlanan </a:t>
            </a:r>
            <a:r>
              <a:rPr lang="tr-TR" dirty="0" smtClean="0"/>
              <a:t>yeni </a:t>
            </a:r>
            <a:r>
              <a:rPr lang="tr-TR" dirty="0"/>
              <a:t>öğretim programına göre pakete bilgi girişleri </a:t>
            </a:r>
            <a:r>
              <a:rPr lang="tr-TR" dirty="0" smtClean="0"/>
              <a:t>yaparlar. </a:t>
            </a:r>
            <a:endParaRPr lang="tr-TR" dirty="0"/>
          </a:p>
        </p:txBody>
      </p:sp>
      <p:sp>
        <p:nvSpPr>
          <p:cNvPr id="5" name="Altbilgi Yer Tutucusu 4"/>
          <p:cNvSpPr>
            <a:spLocks noGrp="1"/>
          </p:cNvSpPr>
          <p:nvPr>
            <p:ph type="ftr" sz="quarter" idx="11"/>
          </p:nvPr>
        </p:nvSpPr>
        <p:spPr/>
        <p:txBody>
          <a:bodyPr/>
          <a:lstStyle/>
          <a:p>
            <a:r>
              <a:rPr lang="tr-TR" smtClean="0"/>
              <a:t>TRABZON ÜNİVERSİTESİ REKTÖRLÜĞÜ</a:t>
            </a:r>
            <a:endParaRPr lang="tr-TR"/>
          </a:p>
        </p:txBody>
      </p:sp>
      <p:sp>
        <p:nvSpPr>
          <p:cNvPr id="7" name="Veri Yer Tutucusu 6"/>
          <p:cNvSpPr>
            <a:spLocks noGrp="1"/>
          </p:cNvSpPr>
          <p:nvPr>
            <p:ph type="dt" sz="half" idx="10"/>
          </p:nvPr>
        </p:nvSpPr>
        <p:spPr/>
        <p:txBody>
          <a:bodyPr/>
          <a:lstStyle/>
          <a:p>
            <a:fld id="{0F57605E-95C4-4E26-B95E-BACE2906BEA9}" type="datetime1">
              <a:rPr lang="tr-TR" smtClean="0"/>
              <a:t>17.03.2023</a:t>
            </a:fld>
            <a:endParaRPr lang="tr-TR"/>
          </a:p>
        </p:txBody>
      </p:sp>
      <p:sp>
        <p:nvSpPr>
          <p:cNvPr id="8" name="Slayt Numarası Yer Tutucusu 7"/>
          <p:cNvSpPr>
            <a:spLocks noGrp="1"/>
          </p:cNvSpPr>
          <p:nvPr>
            <p:ph type="sldNum" sz="quarter" idx="12"/>
          </p:nvPr>
        </p:nvSpPr>
        <p:spPr/>
        <p:txBody>
          <a:bodyPr/>
          <a:lstStyle/>
          <a:p>
            <a:fld id="{72F8B241-5C08-49B3-992C-2AA9301E2E28}" type="slidenum">
              <a:rPr lang="tr-TR" smtClean="0"/>
              <a:t>9</a:t>
            </a:fld>
            <a:endParaRPr lang="tr-TR"/>
          </a:p>
        </p:txBody>
      </p:sp>
    </p:spTree>
    <p:extLst>
      <p:ext uri="{BB962C8B-B14F-4D97-AF65-F5344CB8AC3E}">
        <p14:creationId xmlns:p14="http://schemas.microsoft.com/office/powerpoint/2010/main" val="493029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5249</Words>
  <Application>Microsoft Office PowerPoint</Application>
  <PresentationFormat>Geniş ekran</PresentationFormat>
  <Paragraphs>942</Paragraphs>
  <Slides>59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59</vt:i4>
      </vt:variant>
    </vt:vector>
  </HeadingPairs>
  <TitlesOfParts>
    <vt:vector size="66" baseType="lpstr">
      <vt:lpstr>Arial</vt:lpstr>
      <vt:lpstr>Calibri</vt:lpstr>
      <vt:lpstr>Calibri Light</vt:lpstr>
      <vt:lpstr>Carlito</vt:lpstr>
      <vt:lpstr>Tahoma</vt:lpstr>
      <vt:lpstr>Times New Roman</vt:lpstr>
      <vt:lpstr>Office Teması</vt:lpstr>
      <vt:lpstr>T.C. TRABZON ÜNİVERSİTESİ Bologna Süreci Uyum Çalışmaları  Program Bilgi Paketi ve Ders Bilgi Paketi Hazırlama İlkeleri Bilgilendirme Toplantısı</vt:lpstr>
      <vt:lpstr>T.C.  Trabzon Üniversitesi Bologna Eşgüdüm Komisyonu Yönergesi</vt:lpstr>
      <vt:lpstr>TERİMLER</vt:lpstr>
      <vt:lpstr>TERİMLER</vt:lpstr>
      <vt:lpstr>TERİMLER</vt:lpstr>
      <vt:lpstr>TERİMLER</vt:lpstr>
      <vt:lpstr>TERİMLER</vt:lpstr>
      <vt:lpstr>TERİMLER</vt:lpstr>
      <vt:lpstr>Trabzon Üniversitesi Bologna Uyum Süreci Çalışmaları Genel İlkeleri</vt:lpstr>
      <vt:lpstr>Trabzon Üniversitesi Bologna Uyum Süreci Çalışmaları Genel İlkeleri</vt:lpstr>
      <vt:lpstr>Trabzon Üniversitesi Bologna Uyum Süreci Çalışmaları Genel İlkeleri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TANIMLARI</vt:lpstr>
      <vt:lpstr>Program Çıktılarının Yazılması</vt:lpstr>
      <vt:lpstr>Program Çıktılarının Yazılması</vt:lpstr>
      <vt:lpstr>Program Çıktılarının Yazılması</vt:lpstr>
      <vt:lpstr>Program Çıktılarının Yazılması</vt:lpstr>
      <vt:lpstr>Program Çıktılarının Yazılması</vt:lpstr>
      <vt:lpstr>Program Çıktılarının Yazılması</vt:lpstr>
      <vt:lpstr>Program Çıktılarının Yazılması</vt:lpstr>
      <vt:lpstr>PowerPoint Sunusu</vt:lpstr>
      <vt:lpstr>PowerPoint Sunusu</vt:lpstr>
      <vt:lpstr>Program Çıktılarının Yazılması</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PowerPoint Sunusu</vt:lpstr>
      <vt:lpstr>PowerPoint Sunusu</vt:lpstr>
      <vt:lpstr>PowerPoint Sunusu</vt:lpstr>
      <vt:lpstr>PowerPoint Sunusu</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Öğretim Programlarının Oluşturulmasında Dikkat Edilecek Hususlar</vt:lpstr>
      <vt:lpstr>Ders Tanımı ve İçeriklerinin Yazılması</vt:lpstr>
      <vt:lpstr>KATILIMINIZ VE KATKILARINIZ İÇİN TEŞEKKÜR EDERİZ.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TRÜ</dc:creator>
  <cp:lastModifiedBy>TRÜ</cp:lastModifiedBy>
  <cp:revision>94</cp:revision>
  <dcterms:created xsi:type="dcterms:W3CDTF">2023-03-14T11:14:26Z</dcterms:created>
  <dcterms:modified xsi:type="dcterms:W3CDTF">2023-03-17T13:26:26Z</dcterms:modified>
</cp:coreProperties>
</file>